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8" r:id="rId2"/>
    <p:sldId id="261" r:id="rId3"/>
    <p:sldId id="293" r:id="rId4"/>
    <p:sldId id="297" r:id="rId5"/>
    <p:sldId id="285" r:id="rId6"/>
    <p:sldId id="286" r:id="rId7"/>
    <p:sldId id="288" r:id="rId8"/>
    <p:sldId id="284" r:id="rId9"/>
    <p:sldId id="287" r:id="rId10"/>
    <p:sldId id="294" r:id="rId11"/>
    <p:sldId id="296" r:id="rId12"/>
    <p:sldId id="295" r:id="rId13"/>
    <p:sldId id="262" r:id="rId14"/>
    <p:sldId id="290" r:id="rId15"/>
    <p:sldId id="289" r:id="rId16"/>
    <p:sldId id="263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B2C9A74-0120-451B-8E0E-96B76CD77B53}">
          <p14:sldIdLst>
            <p14:sldId id="258"/>
            <p14:sldId id="261"/>
            <p14:sldId id="293"/>
            <p14:sldId id="297"/>
            <p14:sldId id="285"/>
            <p14:sldId id="286"/>
            <p14:sldId id="288"/>
            <p14:sldId id="284"/>
            <p14:sldId id="287"/>
            <p14:sldId id="294"/>
            <p14:sldId id="296"/>
            <p14:sldId id="295"/>
            <p14:sldId id="262"/>
            <p14:sldId id="290"/>
            <p14:sldId id="289"/>
            <p14:sldId id="263"/>
          </p14:sldIdLst>
        </p14:section>
        <p14:section name="Untitled Section" id="{878B146E-C882-4776-8E9D-51595C46A6F9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2" autoAdjust="0"/>
    <p:restoredTop sz="94705" autoAdjust="0"/>
  </p:normalViewPr>
  <p:slideViewPr>
    <p:cSldViewPr>
      <p:cViewPr varScale="1">
        <p:scale>
          <a:sx n="50" d="100"/>
          <a:sy n="50" d="100"/>
        </p:scale>
        <p:origin x="136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4" y="2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2D053-2E5D-4061-BAC8-F4BC1540DB49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3860A-5A3B-4449-9E7C-EA7A3B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86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470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860A-5A3B-4449-9E7C-EA7A3B67DCF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580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860A-5A3B-4449-9E7C-EA7A3B67DCF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05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3860A-5A3B-4449-9E7C-EA7A3B67DCF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937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1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92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57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71095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28" y="2276873"/>
            <a:ext cx="8229600" cy="36003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14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566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34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8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97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429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43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386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24744"/>
            <a:ext cx="8229600" cy="111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889"/>
            <a:ext cx="822960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AutoShape 5" descr="2Q=="/>
          <p:cNvSpPr>
            <a:spLocks noChangeAspect="1" noChangeArrowheads="1"/>
          </p:cNvSpPr>
          <p:nvPr userDrawn="1"/>
        </p:nvSpPr>
        <p:spPr bwMode="auto">
          <a:xfrm>
            <a:off x="155575" y="187325"/>
            <a:ext cx="12477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0" name="Picture 2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0" t="33520" r="20027" b="39241"/>
          <a:stretch/>
        </p:blipFill>
        <p:spPr bwMode="auto">
          <a:xfrm>
            <a:off x="251520" y="84419"/>
            <a:ext cx="3480322" cy="89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02045"/>
            <a:ext cx="2072870" cy="6133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096" y="6072217"/>
            <a:ext cx="1313704" cy="61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1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lare.murray@cm-murray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mailto:jmachell@serlecourt.co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b="1" dirty="0" smtClean="0"/>
              <a:t>A Practical Approach to </a:t>
            </a:r>
            <a:br>
              <a:rPr lang="en-GB" sz="4000" b="1" dirty="0" smtClean="0"/>
            </a:br>
            <a:r>
              <a:rPr lang="en-GB" sz="4000" b="1" dirty="0" smtClean="0"/>
              <a:t>LLP Restrictive Covenants </a:t>
            </a:r>
            <a:br>
              <a:rPr lang="en-GB" sz="4000" b="1" dirty="0" smtClean="0"/>
            </a:br>
            <a:r>
              <a:rPr lang="en-GB" sz="4000" b="1" dirty="0" smtClean="0"/>
              <a:t>and the issues clients face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Clare Murray &amp; John Machell QC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AutoShape 4" descr="Image result for serle court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Image result for serle court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2739"/>
            <a:ext cx="3003839" cy="577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8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Less common clauses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302806" cy="3622743"/>
          </a:xfrm>
        </p:spPr>
        <p:txBody>
          <a:bodyPr/>
          <a:lstStyle/>
          <a:p>
            <a:pPr marL="541338" indent="-541338">
              <a:buFont typeface="+mj-lt"/>
              <a:buAutoNum type="arabicPeriod"/>
            </a:pPr>
            <a:endParaRPr lang="en-GB" sz="2400" dirty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What about my waiting room clause – is that enforceable to delay the effect of my notice period?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800" dirty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Are silent partnership arrangements enforceable? </a:t>
            </a:r>
          </a:p>
          <a:p>
            <a:pPr marL="541338" indent="-541338">
              <a:buFont typeface="+mj-lt"/>
              <a:buAutoNum type="arabicPeriod"/>
            </a:pP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1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Dos and Don’ts for the exiting partner 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600399"/>
          </a:xfrm>
        </p:spPr>
        <p:txBody>
          <a:bodyPr/>
          <a:lstStyle/>
          <a:p>
            <a:pPr marL="360363" indent="-360363" algn="just"/>
            <a:r>
              <a:rPr lang="en-GB" sz="2400" dirty="0" smtClean="0"/>
              <a:t>Don’t agree to new RCs with which you won’t want to comply when you leave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360363" indent="-360363" algn="just"/>
            <a:r>
              <a:rPr lang="en-GB" sz="2400" dirty="0" smtClean="0"/>
              <a:t>Do try to negotiate carve outs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360363" indent="-360363" algn="just"/>
            <a:r>
              <a:rPr lang="en-GB" sz="2400" dirty="0" smtClean="0"/>
              <a:t>Do get advice early before resigning, including overseas advice if necessary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360363" indent="-360363" algn="just"/>
            <a:r>
              <a:rPr lang="en-GB" sz="2400" dirty="0" smtClean="0"/>
              <a:t>Avoid giving confidential information to firm/recruiter</a:t>
            </a:r>
          </a:p>
          <a:p>
            <a:pPr marL="0" indent="0" algn="just">
              <a:buNone/>
            </a:pPr>
            <a:endParaRPr lang="en-GB" sz="2400" dirty="0" smtClean="0"/>
          </a:p>
          <a:p>
            <a:pPr marL="360363" indent="-360363" algn="just"/>
            <a:r>
              <a:rPr lang="en-GB" sz="2400" dirty="0"/>
              <a:t>Don’t be a recruiting </a:t>
            </a:r>
            <a:r>
              <a:rPr lang="en-GB" sz="2400" dirty="0" smtClean="0"/>
              <a:t>sergeant </a:t>
            </a:r>
          </a:p>
          <a:p>
            <a:pPr marL="360363" indent="-360363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188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Dos and Don’ts for the exiting partner 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3600399"/>
          </a:xfrm>
        </p:spPr>
        <p:txBody>
          <a:bodyPr/>
          <a:lstStyle/>
          <a:p>
            <a:pPr marL="360363" indent="-360363"/>
            <a:r>
              <a:rPr lang="en-GB" sz="2800" dirty="0" smtClean="0"/>
              <a:t>Give copy of RCs to new firm and recruiter</a:t>
            </a:r>
          </a:p>
          <a:p>
            <a:pPr marL="0" indent="0">
              <a:buNone/>
            </a:pPr>
            <a:endParaRPr lang="en-GB" sz="2800" dirty="0" smtClean="0"/>
          </a:p>
          <a:p>
            <a:pPr marL="360363" indent="-360363"/>
            <a:r>
              <a:rPr lang="en-GB" sz="2800" dirty="0" smtClean="0"/>
              <a:t>Do consider seeking declaration on enforceability of more onerous covenants</a:t>
            </a:r>
          </a:p>
          <a:p>
            <a:pPr marL="0" indent="0">
              <a:buNone/>
            </a:pPr>
            <a:endParaRPr lang="en-GB" sz="2800" dirty="0" smtClean="0"/>
          </a:p>
          <a:p>
            <a:pPr marL="360363" indent="-360363"/>
            <a:r>
              <a:rPr lang="en-GB" sz="2800" dirty="0" smtClean="0"/>
              <a:t>Do seek full indemnity from new firm</a:t>
            </a:r>
          </a:p>
          <a:p>
            <a:pPr marL="0" indent="0">
              <a:buNone/>
            </a:pPr>
            <a:endParaRPr lang="en-GB" sz="2800" dirty="0" smtClean="0"/>
          </a:p>
          <a:p>
            <a:pPr marL="360363" indent="-360363"/>
            <a:r>
              <a:rPr lang="en-GB" sz="2800" dirty="0" smtClean="0"/>
              <a:t>Do involve new firm in direct discussions with your firm at the appropriate time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625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Issues for the existing firm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600399"/>
          </a:xfrm>
        </p:spPr>
        <p:txBody>
          <a:bodyPr/>
          <a:lstStyle/>
          <a:p>
            <a:pPr marL="360363" indent="-360363" algn="just"/>
            <a:r>
              <a:rPr lang="en-GB" sz="2400" dirty="0" smtClean="0"/>
              <a:t>Consolidate position with clients and staff</a:t>
            </a:r>
          </a:p>
          <a:p>
            <a:pPr marL="360363" indent="-360363" algn="just"/>
            <a:endParaRPr lang="en-GB" sz="2400" dirty="0" smtClean="0"/>
          </a:p>
          <a:p>
            <a:pPr marL="360363" indent="-360363" algn="just"/>
            <a:r>
              <a:rPr lang="en-GB" sz="2400" dirty="0" smtClean="0"/>
              <a:t>Gather evidence, including by requiring departing partner to provide information on own &amp; others’ breaches</a:t>
            </a:r>
          </a:p>
          <a:p>
            <a:pPr marL="360363" indent="-360363" algn="just"/>
            <a:endParaRPr lang="en-GB" sz="2400" dirty="0" smtClean="0"/>
          </a:p>
          <a:p>
            <a:pPr marL="360363" indent="-360363" algn="just"/>
            <a:r>
              <a:rPr lang="en-GB" sz="2400" dirty="0" smtClean="0"/>
              <a:t>Consider delaying/withholding partner distributions and current account, tax and capital</a:t>
            </a:r>
            <a:r>
              <a:rPr lang="en-GB" sz="2400" dirty="0"/>
              <a:t> </a:t>
            </a:r>
            <a:r>
              <a:rPr lang="en-GB" sz="2400" dirty="0" smtClean="0"/>
              <a:t>balances</a:t>
            </a:r>
          </a:p>
          <a:p>
            <a:pPr marL="360363" indent="-360363" algn="just"/>
            <a:endParaRPr lang="en-GB" sz="2400" dirty="0" smtClean="0"/>
          </a:p>
          <a:p>
            <a:pPr marL="360363" indent="-360363" algn="just"/>
            <a:r>
              <a:rPr lang="en-GB" sz="2400" dirty="0" smtClean="0"/>
              <a:t>Consider clawback of  profit share earned by partner  during any period of breach of any fiduciary duties</a:t>
            </a:r>
          </a:p>
          <a:p>
            <a:pPr marL="360363" indent="-360363" algn="just"/>
            <a:endParaRPr lang="en-GB" sz="2400" dirty="0"/>
          </a:p>
          <a:p>
            <a:pPr marL="360363" indent="-360363" algn="just"/>
            <a:r>
              <a:rPr lang="en-GB" sz="2400" dirty="0" smtClean="0"/>
              <a:t>Consider appropriate jurisdiction for proceedings and interim relief applications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88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Dos and </a:t>
            </a:r>
            <a:r>
              <a:rPr lang="en-GB" sz="3600" b="1" dirty="0" smtClean="0"/>
              <a:t>Don’ts </a:t>
            </a:r>
            <a:r>
              <a:rPr lang="en-GB" sz="3600" b="1" dirty="0" smtClean="0"/>
              <a:t>for the existing firm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3600399"/>
          </a:xfrm>
        </p:spPr>
        <p:txBody>
          <a:bodyPr/>
          <a:lstStyle/>
          <a:p>
            <a:pPr marL="360363" indent="-360363" algn="just"/>
            <a:r>
              <a:rPr lang="en-GB" sz="2400" dirty="0" smtClean="0"/>
              <a:t>Do clarify member status in the LLP documents</a:t>
            </a:r>
          </a:p>
          <a:p>
            <a:pPr marL="360363" indent="-360363" algn="just"/>
            <a:r>
              <a:rPr lang="en-GB" sz="2400" dirty="0" smtClean="0"/>
              <a:t>Update and tailor RCs as closely as possible</a:t>
            </a:r>
          </a:p>
          <a:p>
            <a:pPr marL="360363" indent="-360363" algn="just"/>
            <a:r>
              <a:rPr lang="en-GB" sz="2400" dirty="0" smtClean="0"/>
              <a:t>Do include express duties of good faith, information, cooperation, and control over communications  </a:t>
            </a:r>
          </a:p>
          <a:p>
            <a:pPr marL="360363" indent="-360363" algn="just"/>
            <a:r>
              <a:rPr lang="en-GB" sz="2400" dirty="0" smtClean="0"/>
              <a:t>Do include express deferral, withholding and forfeiture and deductions clauses in LLP agreement </a:t>
            </a:r>
          </a:p>
          <a:p>
            <a:pPr marL="360363" indent="-360363" algn="just"/>
            <a:r>
              <a:rPr lang="en-GB" sz="2400" dirty="0" smtClean="0"/>
              <a:t>Do consider seeking declaration on RC enforceability in arbitration during </a:t>
            </a:r>
            <a:r>
              <a:rPr lang="en-GB" sz="2400" dirty="0" smtClean="0"/>
              <a:t>NP if partner challenges them</a:t>
            </a:r>
            <a:endParaRPr lang="en-GB" sz="2400" dirty="0" smtClean="0"/>
          </a:p>
          <a:p>
            <a:pPr marL="360363" indent="-360363" algn="just"/>
            <a:r>
              <a:rPr lang="en-GB" sz="2400" dirty="0" smtClean="0"/>
              <a:t>Do seek appointment of black letter partnership law arbitrator</a:t>
            </a:r>
          </a:p>
          <a:p>
            <a:pPr marL="360363" indent="-360363" algn="just"/>
            <a:r>
              <a:rPr lang="en-GB" sz="2400" dirty="0" smtClean="0"/>
              <a:t>Don’t lose sight of overall commercial interests of firm and clients</a:t>
            </a:r>
          </a:p>
          <a:p>
            <a:pPr marL="360363" indent="-360363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7345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Issues for the new firm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600399"/>
          </a:xfrm>
        </p:spPr>
        <p:txBody>
          <a:bodyPr/>
          <a:lstStyle/>
          <a:p>
            <a:pPr marL="360363" indent="-360363" algn="just"/>
            <a:r>
              <a:rPr lang="en-GB" sz="2800" dirty="0" smtClean="0"/>
              <a:t>Should we be advised independently from the lateral partner on obligations and liabilities?</a:t>
            </a:r>
          </a:p>
          <a:p>
            <a:pPr marL="360363" indent="-360363" algn="just"/>
            <a:endParaRPr lang="en-GB" sz="2800" dirty="0" smtClean="0"/>
          </a:p>
          <a:p>
            <a:pPr marL="360363" indent="-360363" algn="just"/>
            <a:r>
              <a:rPr lang="en-GB" sz="2800" dirty="0" smtClean="0"/>
              <a:t>Should we ask to see the lateral partner’s RCs or is it better to be ignorant of them? </a:t>
            </a:r>
          </a:p>
          <a:p>
            <a:pPr marL="360363" indent="-360363" algn="just"/>
            <a:endParaRPr lang="en-GB" sz="2800" dirty="0" smtClean="0"/>
          </a:p>
          <a:p>
            <a:pPr marL="360363" indent="-360363" algn="just"/>
            <a:r>
              <a:rPr lang="en-GB" sz="2800" dirty="0" smtClean="0"/>
              <a:t>Should we provide an indemnity and if so to what extent and when? </a:t>
            </a:r>
          </a:p>
          <a:p>
            <a:pPr marL="360363" indent="-360363" algn="just"/>
            <a:endParaRPr lang="en-GB" sz="2800" dirty="0" smtClean="0"/>
          </a:p>
          <a:p>
            <a:pPr marL="360363" indent="-360363" algn="just"/>
            <a:r>
              <a:rPr lang="en-GB" sz="2800" dirty="0" smtClean="0"/>
              <a:t>Can we make the partnership offer conditional on clients/team transfer?</a:t>
            </a:r>
          </a:p>
        </p:txBody>
      </p:sp>
    </p:spTree>
    <p:extLst>
      <p:ext uri="{BB962C8B-B14F-4D97-AF65-F5344CB8AC3E}">
        <p14:creationId xmlns:p14="http://schemas.microsoft.com/office/powerpoint/2010/main" val="33460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Dos and Don’ts for new firm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352928" cy="3600399"/>
          </a:xfrm>
        </p:spPr>
        <p:txBody>
          <a:bodyPr/>
          <a:lstStyle/>
          <a:p>
            <a:pPr marL="360363" indent="-360363" algn="just"/>
            <a:r>
              <a:rPr lang="en-GB" sz="2400" dirty="0" smtClean="0"/>
              <a:t>Do get separate advice for your firm, and for lateral hire</a:t>
            </a:r>
          </a:p>
          <a:p>
            <a:pPr marL="360363" indent="-360363" algn="just"/>
            <a:r>
              <a:rPr lang="en-GB" sz="2400" dirty="0" smtClean="0"/>
              <a:t>Ask to see departing partner obligations including RCs</a:t>
            </a:r>
          </a:p>
          <a:p>
            <a:pPr marL="360363" indent="-360363" algn="just"/>
            <a:r>
              <a:rPr lang="en-GB" sz="2400" dirty="0" smtClean="0"/>
              <a:t>Consider appropriateness of a request for indemnity </a:t>
            </a:r>
          </a:p>
          <a:p>
            <a:pPr marL="360363" indent="-360363" algn="just"/>
            <a:r>
              <a:rPr lang="en-GB" sz="2400" dirty="0" smtClean="0"/>
              <a:t>Consider how far are you prepared to stand behind partner and pay for release of covenants if necessary?</a:t>
            </a:r>
          </a:p>
          <a:p>
            <a:pPr marL="360363" indent="-360363" algn="just"/>
            <a:r>
              <a:rPr lang="en-GB" sz="2400" dirty="0" smtClean="0"/>
              <a:t>Avoid putting provisions in partner offer regarding clients and colleagues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pPr marL="360363" indent="-360363" algn="just"/>
            <a:r>
              <a:rPr lang="en-GB" sz="2400" dirty="0" smtClean="0"/>
              <a:t>Do include express prohibition on disclosure, misuse or downloading onto new firm’s systems of any confidential information of existing firm</a:t>
            </a:r>
          </a:p>
          <a:p>
            <a:pPr marL="360363" indent="-360363"/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8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13582"/>
          </a:xfrm>
        </p:spPr>
        <p:txBody>
          <a:bodyPr/>
          <a:lstStyle/>
          <a:p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b="1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endParaRPr lang="en-GB" sz="2800" dirty="0" smtClean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800" b="1" dirty="0" smtClean="0"/>
              <a:t>Clare Murray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800" dirty="0" smtClean="0"/>
              <a:t>Managing Partner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800" dirty="0" smtClean="0"/>
              <a:t>CM Murray LLP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800" dirty="0" smtClean="0"/>
              <a:t>36-38 Cornhill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800" dirty="0" smtClean="0"/>
              <a:t>London EC3V 3NG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dirty="0" smtClean="0"/>
              <a:t>Tel: 0207 933 9133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GB" sz="2200" dirty="0" smtClean="0">
                <a:hlinkClick r:id="rId3"/>
              </a:rPr>
              <a:t>clare.murray@cm-murray.com</a:t>
            </a:r>
            <a:r>
              <a:rPr lang="en-GB" sz="2200" dirty="0" smtClean="0"/>
              <a:t> </a:t>
            </a:r>
            <a:endParaRPr lang="en-GB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b="1" dirty="0" smtClean="0"/>
              <a:t>John Machell QC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err="1" smtClean="0"/>
              <a:t>Serle</a:t>
            </a:r>
            <a:r>
              <a:rPr lang="en-GB" dirty="0" smtClean="0"/>
              <a:t> Court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/>
              <a:t>6 New Square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/>
              <a:t>Lincoln’s Inn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/>
              <a:t>London WC2A 3QS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/>
              <a:t>Tel: 0207 242 6105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200" dirty="0" smtClean="0">
                <a:hlinkClick r:id="rId4"/>
              </a:rPr>
              <a:t>jmachell@serlecourt.co.uk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70221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12739"/>
            <a:ext cx="3003839" cy="577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2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The Legacy of Bridge v Deacons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80920" cy="3600399"/>
          </a:xfrm>
        </p:spPr>
        <p:txBody>
          <a:bodyPr/>
          <a:lstStyle/>
          <a:p>
            <a:r>
              <a:rPr lang="en-GB" sz="2600" dirty="0" smtClean="0"/>
              <a:t>The case</a:t>
            </a:r>
          </a:p>
          <a:p>
            <a:r>
              <a:rPr lang="en-GB" sz="2600" dirty="0" smtClean="0"/>
              <a:t>The factors:  </a:t>
            </a:r>
          </a:p>
          <a:p>
            <a:pPr lvl="1"/>
            <a:r>
              <a:rPr lang="en-GB" sz="2400" dirty="0" smtClean="0"/>
              <a:t>Value of business and position in partnership </a:t>
            </a:r>
          </a:p>
          <a:p>
            <a:pPr lvl="1"/>
            <a:r>
              <a:rPr lang="en-GB" sz="2400" dirty="0" smtClean="0"/>
              <a:t>Interest in the whole partnership, not just one part of the business</a:t>
            </a:r>
          </a:p>
          <a:p>
            <a:pPr lvl="1"/>
            <a:r>
              <a:rPr lang="en-GB" sz="2400" dirty="0" smtClean="0"/>
              <a:t>Mutuality of benefit and burden </a:t>
            </a:r>
          </a:p>
          <a:p>
            <a:pPr lvl="1"/>
            <a:r>
              <a:rPr lang="en-GB" sz="2400" dirty="0" smtClean="0"/>
              <a:t>Benefit and protection </a:t>
            </a:r>
            <a:r>
              <a:rPr lang="en-GB" sz="2400" dirty="0"/>
              <a:t>of goodwill</a:t>
            </a:r>
          </a:p>
          <a:p>
            <a:pPr lvl="1"/>
            <a:r>
              <a:rPr lang="en-GB" sz="2400" dirty="0"/>
              <a:t>Public </a:t>
            </a:r>
            <a:r>
              <a:rPr lang="en-GB" sz="2400" dirty="0" smtClean="0"/>
              <a:t>interest</a:t>
            </a:r>
          </a:p>
          <a:p>
            <a:pPr lvl="1"/>
            <a:r>
              <a:rPr lang="en-GB" sz="2400" dirty="0" smtClean="0"/>
              <a:t>Equal bargaining power</a:t>
            </a:r>
          </a:p>
          <a:p>
            <a:pPr lvl="1"/>
            <a:r>
              <a:rPr lang="en-GB" sz="2400" dirty="0" smtClean="0"/>
              <a:t>Sophisticated parties</a:t>
            </a:r>
          </a:p>
          <a:p>
            <a:r>
              <a:rPr lang="en-GB" sz="2600" dirty="0" smtClean="0"/>
              <a:t>The lack of equivalent RC relevant case law in LLPs</a:t>
            </a:r>
          </a:p>
          <a:p>
            <a:r>
              <a:rPr lang="en-GB" sz="2600" dirty="0" smtClean="0"/>
              <a:t>Does worker status of Members make a difference? </a:t>
            </a:r>
          </a:p>
          <a:p>
            <a:pPr marL="541338" indent="-541338">
              <a:buFont typeface="+mj-lt"/>
              <a:buAutoNum type="arabicPeriod"/>
            </a:pPr>
            <a:endParaRPr lang="en-GB" sz="2400" dirty="0" smtClean="0"/>
          </a:p>
          <a:p>
            <a:pPr marL="541338" indent="-541338">
              <a:buFont typeface="+mj-lt"/>
              <a:buAutoNum type="arabicPeriod"/>
            </a:pP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3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Key issues for a </a:t>
            </a:r>
            <a:r>
              <a:rPr lang="en-GB" sz="3600" b="1" dirty="0"/>
              <a:t>d</a:t>
            </a:r>
            <a:r>
              <a:rPr lang="en-GB" sz="3600" b="1" dirty="0" smtClean="0"/>
              <a:t>eparting partner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3600399"/>
          </a:xfrm>
        </p:spPr>
        <p:txBody>
          <a:bodyPr/>
          <a:lstStyle/>
          <a:p>
            <a:pPr marL="541338" indent="-541338" algn="just">
              <a:buFont typeface="+mj-lt"/>
              <a:buAutoNum type="arabicPeriod"/>
            </a:pPr>
            <a:r>
              <a:rPr lang="en-GB" sz="2600" dirty="0" smtClean="0"/>
              <a:t>I’ve </a:t>
            </a:r>
            <a:r>
              <a:rPr lang="en-GB" sz="2600" dirty="0"/>
              <a:t>no power in the firm, and am basically a glorified </a:t>
            </a:r>
            <a:r>
              <a:rPr lang="en-GB" sz="2600" dirty="0" smtClean="0"/>
              <a:t>employee; </a:t>
            </a:r>
            <a:r>
              <a:rPr lang="en-GB" sz="2600" dirty="0"/>
              <a:t>does that affect enforceability of my RCs?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600" dirty="0" smtClean="0"/>
          </a:p>
          <a:p>
            <a:pPr marL="541338" indent="-541338" algn="just">
              <a:buFont typeface="+mj-lt"/>
              <a:buAutoNum type="arabicPeriod"/>
            </a:pPr>
            <a:r>
              <a:rPr lang="en-GB" sz="2600" dirty="0" smtClean="0"/>
              <a:t>The </a:t>
            </a:r>
            <a:r>
              <a:rPr lang="en-GB" sz="2600" dirty="0"/>
              <a:t>firm has behaved badly towards me; can I claim constructive dismissal and assert that the RCs </a:t>
            </a:r>
            <a:r>
              <a:rPr lang="en-GB" sz="2600" dirty="0" smtClean="0"/>
              <a:t>lapse?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600" dirty="0"/>
          </a:p>
          <a:p>
            <a:pPr marL="541338" indent="-541338" algn="just">
              <a:buFont typeface="+mj-lt"/>
              <a:buAutoNum type="arabicPeriod"/>
            </a:pPr>
            <a:r>
              <a:rPr lang="en-GB" sz="2600" dirty="0" smtClean="0"/>
              <a:t>What </a:t>
            </a:r>
            <a:r>
              <a:rPr lang="en-GB" sz="2600" dirty="0"/>
              <a:t>are my other options if constructive dismissal is not available?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600" dirty="0" smtClean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2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0952"/>
          </a:xfrm>
        </p:spPr>
        <p:txBody>
          <a:bodyPr/>
          <a:lstStyle/>
          <a:p>
            <a:r>
              <a:rPr lang="en-US" b="1" dirty="0" smtClean="0"/>
              <a:t>Constructive dismissal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current position is that repudiation does not apply to LLP agreements.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Other option: threat of just and equitable winding up?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Restrictive covenants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3600399"/>
          </a:xfrm>
        </p:spPr>
        <p:txBody>
          <a:bodyPr/>
          <a:lstStyle/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Is the non-compete covenant enforceable?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800" dirty="0" smtClean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Are the client covenants enforceable?  All clients of the firm?  Garden leave set off?  Clients introduced by departing partner?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800" dirty="0" smtClean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Are the staff/partner non-solicitation and non-employment covenants enforceable?</a:t>
            </a:r>
            <a:r>
              <a:rPr lang="en-GB" sz="2800" dirty="0"/>
              <a:t> </a:t>
            </a:r>
            <a:r>
              <a:rPr lang="en-GB" sz="2800" dirty="0" smtClean="0"/>
              <a:t>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800" dirty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Does the team move prohibition actually work? </a:t>
            </a:r>
            <a:endParaRPr lang="en-GB" sz="28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Remedies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02806" cy="3622743"/>
          </a:xfrm>
        </p:spPr>
        <p:txBody>
          <a:bodyPr/>
          <a:lstStyle/>
          <a:p>
            <a:pPr marL="541338" indent="-541338" algn="just">
              <a:buFont typeface="+mj-lt"/>
              <a:buAutoNum type="arabicPeriod"/>
            </a:pPr>
            <a:r>
              <a:rPr lang="en-GB" sz="2400" dirty="0" smtClean="0"/>
              <a:t>What are the potential liabilities and remedies if I breach my covenants?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400" dirty="0" smtClean="0"/>
          </a:p>
          <a:p>
            <a:pPr marL="541338" indent="-541338" algn="just">
              <a:buFont typeface="+mj-lt"/>
              <a:buAutoNum type="arabicPeriod"/>
            </a:pPr>
            <a:r>
              <a:rPr lang="en-GB" sz="2400" dirty="0" smtClean="0"/>
              <a:t>How will compensation for RC breaches be assessed? And what if my current firm can’t show financial losses?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400" dirty="0" smtClean="0"/>
          </a:p>
          <a:p>
            <a:pPr marL="541338" indent="-541338" algn="just">
              <a:buFont typeface="+mj-lt"/>
              <a:buAutoNum type="arabicPeriod"/>
            </a:pPr>
            <a:r>
              <a:rPr lang="en-GB" sz="2400" dirty="0" smtClean="0"/>
              <a:t>What if the firm withholds my distributions or balances?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400" dirty="0"/>
          </a:p>
          <a:p>
            <a:pPr marL="541338" indent="-541338" algn="just">
              <a:buFont typeface="+mj-lt"/>
              <a:buAutoNum type="arabicPeriod"/>
            </a:pPr>
            <a:r>
              <a:rPr lang="en-GB" sz="2400" dirty="0" smtClean="0"/>
              <a:t>How can I reduce the risk of potential liability?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400" dirty="0" smtClean="0"/>
          </a:p>
          <a:p>
            <a:pPr marL="541338" indent="-541338" algn="just">
              <a:buFont typeface="+mj-lt"/>
              <a:buAutoNum type="arabicPeriod"/>
            </a:pPr>
            <a:r>
              <a:rPr lang="en-GB" sz="2400" dirty="0" smtClean="0"/>
              <a:t> What should I request from my new firm to protect me? </a:t>
            </a:r>
          </a:p>
          <a:p>
            <a:pPr marL="541338" indent="-541338">
              <a:buFont typeface="+mj-lt"/>
              <a:buAutoNum type="arabicPeriod"/>
            </a:pP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41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Issues in practice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941" y="1412776"/>
            <a:ext cx="8302806" cy="3622743"/>
          </a:xfrm>
        </p:spPr>
        <p:txBody>
          <a:bodyPr/>
          <a:lstStyle/>
          <a:p>
            <a:pPr marL="541338" indent="-541338">
              <a:buFont typeface="+mj-lt"/>
              <a:buAutoNum type="arabicPeriod"/>
            </a:pPr>
            <a:endParaRPr lang="en-GB" sz="2400" dirty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How are these matters normally dealt with in practice?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800" dirty="0" smtClean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What leverage would I have in negotiations? 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800" dirty="0"/>
          </a:p>
          <a:p>
            <a:pPr marL="541338" indent="-541338" algn="just">
              <a:buFont typeface="+mj-lt"/>
              <a:buAutoNum type="arabicPeriod"/>
            </a:pPr>
            <a:r>
              <a:rPr lang="en-GB" sz="2800" dirty="0" smtClean="0"/>
              <a:t>What do commercial deals around partner departures typically look like?</a:t>
            </a:r>
          </a:p>
          <a:p>
            <a:pPr marL="541338" indent="-541338">
              <a:buFont typeface="+mj-lt"/>
              <a:buAutoNum type="arabicPeriod"/>
            </a:pPr>
            <a:endParaRPr lang="en-GB" sz="2400" dirty="0" smtClean="0"/>
          </a:p>
          <a:p>
            <a:pPr marL="541338" indent="-541338">
              <a:buFont typeface="+mj-lt"/>
              <a:buAutoNum type="arabicPeriod"/>
            </a:pPr>
            <a:endParaRPr lang="en-GB" sz="2400" dirty="0" smtClean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1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Common questions in a Merger 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600399"/>
          </a:xfrm>
        </p:spPr>
        <p:txBody>
          <a:bodyPr/>
          <a:lstStyle/>
          <a:p>
            <a:pPr marL="541338" lvl="0" indent="-541338" algn="just">
              <a:buFont typeface="+mj-lt"/>
              <a:buAutoNum type="arabicPeriod"/>
            </a:pPr>
            <a:r>
              <a:rPr lang="en-GB" sz="2600" dirty="0" smtClean="0">
                <a:solidFill>
                  <a:srgbClr val="000000"/>
                </a:solidFill>
              </a:rPr>
              <a:t>My firm </a:t>
            </a:r>
            <a:r>
              <a:rPr lang="en-GB" sz="2600" dirty="0">
                <a:solidFill>
                  <a:srgbClr val="000000"/>
                </a:solidFill>
              </a:rPr>
              <a:t>is about to merge </a:t>
            </a:r>
            <a:r>
              <a:rPr lang="en-GB" sz="2600" dirty="0" smtClean="0">
                <a:solidFill>
                  <a:srgbClr val="000000"/>
                </a:solidFill>
              </a:rPr>
              <a:t>and will effectively disappear; can </a:t>
            </a:r>
            <a:r>
              <a:rPr lang="en-GB" sz="2600" dirty="0">
                <a:solidFill>
                  <a:srgbClr val="000000"/>
                </a:solidFill>
              </a:rPr>
              <a:t>the RCs still be enforced against me</a:t>
            </a:r>
            <a:r>
              <a:rPr lang="en-GB" sz="2600" dirty="0" smtClean="0">
                <a:solidFill>
                  <a:srgbClr val="000000"/>
                </a:solidFill>
              </a:rPr>
              <a:t>?</a:t>
            </a:r>
          </a:p>
          <a:p>
            <a:pPr marL="541338" lvl="0" indent="-541338" algn="just">
              <a:buFont typeface="+mj-lt"/>
              <a:buAutoNum type="arabicPeriod"/>
            </a:pPr>
            <a:endParaRPr lang="en-GB" sz="2600" dirty="0" smtClean="0">
              <a:solidFill>
                <a:srgbClr val="000000"/>
              </a:solidFill>
            </a:endParaRPr>
          </a:p>
          <a:p>
            <a:pPr marL="541338" lvl="0" indent="-541338" algn="just">
              <a:buFont typeface="+mj-lt"/>
              <a:buAutoNum type="arabicPeriod"/>
            </a:pPr>
            <a:r>
              <a:rPr lang="en-GB" sz="2600" dirty="0" smtClean="0">
                <a:solidFill>
                  <a:srgbClr val="000000"/>
                </a:solidFill>
              </a:rPr>
              <a:t>The client </a:t>
            </a:r>
            <a:r>
              <a:rPr lang="en-GB" sz="2600" dirty="0">
                <a:solidFill>
                  <a:srgbClr val="000000"/>
                </a:solidFill>
              </a:rPr>
              <a:t>base </a:t>
            </a:r>
            <a:r>
              <a:rPr lang="en-GB" sz="2600" dirty="0" smtClean="0">
                <a:solidFill>
                  <a:srgbClr val="000000"/>
                </a:solidFill>
              </a:rPr>
              <a:t>of the newly merged firm will </a:t>
            </a:r>
            <a:r>
              <a:rPr lang="en-GB" sz="2600" dirty="0">
                <a:solidFill>
                  <a:srgbClr val="000000"/>
                </a:solidFill>
              </a:rPr>
              <a:t>be significantly </a:t>
            </a:r>
            <a:r>
              <a:rPr lang="en-GB" sz="2600" dirty="0" smtClean="0">
                <a:solidFill>
                  <a:srgbClr val="000000"/>
                </a:solidFill>
              </a:rPr>
              <a:t>bigger than my old firm; will the RCs apply to the much larger client base of the merged firm?</a:t>
            </a:r>
            <a:endParaRPr lang="en-GB" sz="2600" dirty="0">
              <a:solidFill>
                <a:srgbClr val="000000"/>
              </a:solidFill>
            </a:endParaRPr>
          </a:p>
          <a:p>
            <a:pPr marL="541338" lvl="0" indent="-541338" algn="just">
              <a:buFont typeface="+mj-lt"/>
              <a:buAutoNum type="arabicPeriod"/>
            </a:pPr>
            <a:endParaRPr lang="en-GB" sz="2600" dirty="0" smtClean="0">
              <a:solidFill>
                <a:srgbClr val="000000"/>
              </a:solidFill>
            </a:endParaRPr>
          </a:p>
          <a:p>
            <a:pPr marL="541338" lvl="0" indent="-541338" algn="just">
              <a:buFont typeface="+mj-lt"/>
              <a:buAutoNum type="arabicPeriod"/>
            </a:pPr>
            <a:r>
              <a:rPr lang="en-GB" sz="2600" dirty="0" smtClean="0">
                <a:solidFill>
                  <a:srgbClr val="000000"/>
                </a:solidFill>
              </a:rPr>
              <a:t>The </a:t>
            </a:r>
            <a:r>
              <a:rPr lang="en-GB" sz="2600" dirty="0">
                <a:solidFill>
                  <a:srgbClr val="000000"/>
                </a:solidFill>
              </a:rPr>
              <a:t>restrictive covenants </a:t>
            </a:r>
            <a:r>
              <a:rPr lang="en-GB" sz="2600" dirty="0" smtClean="0">
                <a:solidFill>
                  <a:srgbClr val="000000"/>
                </a:solidFill>
              </a:rPr>
              <a:t>are </a:t>
            </a:r>
            <a:r>
              <a:rPr lang="en-GB" sz="2600" dirty="0">
                <a:solidFill>
                  <a:srgbClr val="000000"/>
                </a:solidFill>
              </a:rPr>
              <a:t>more onerous in the LLP agreement of the newly merged firm; will they bind me?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82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10952"/>
          </a:xfrm>
        </p:spPr>
        <p:txBody>
          <a:bodyPr/>
          <a:lstStyle/>
          <a:p>
            <a:r>
              <a:rPr lang="en-GB" sz="3600" b="1" dirty="0" smtClean="0"/>
              <a:t>Frequently asked international questions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600399"/>
          </a:xfrm>
        </p:spPr>
        <p:txBody>
          <a:bodyPr/>
          <a:lstStyle/>
          <a:p>
            <a:pPr marL="541338" indent="-541338" algn="just">
              <a:buFont typeface="+mj-lt"/>
              <a:buAutoNum type="arabicPeriod"/>
            </a:pPr>
            <a:r>
              <a:rPr lang="en-GB" sz="2400" dirty="0"/>
              <a:t>I am a US attorney in London, am I bound by </a:t>
            </a:r>
            <a:r>
              <a:rPr lang="en-GB" sz="2400" dirty="0" smtClean="0"/>
              <a:t>my RCs?</a:t>
            </a:r>
          </a:p>
          <a:p>
            <a:pPr marL="541338" indent="-541338" algn="just">
              <a:buFont typeface="+mj-lt"/>
              <a:buAutoNum type="arabicPeriod"/>
            </a:pPr>
            <a:endParaRPr lang="en-GB" sz="2400" dirty="0" smtClean="0"/>
          </a:p>
          <a:p>
            <a:pPr marL="541338" lvl="0" indent="-541338" algn="just">
              <a:buFont typeface="+mj-lt"/>
              <a:buAutoNum type="arabicPeriod"/>
            </a:pPr>
            <a:r>
              <a:rPr lang="en-GB" sz="2400" dirty="0" smtClean="0">
                <a:solidFill>
                  <a:srgbClr val="000000"/>
                </a:solidFill>
              </a:rPr>
              <a:t>I am working overseas but subject to a UK LLP agreement – are the RCs enforceable against me? </a:t>
            </a:r>
            <a:endParaRPr lang="en-GB" sz="2400" dirty="0">
              <a:solidFill>
                <a:srgbClr val="000000"/>
              </a:solidFill>
            </a:endParaRPr>
          </a:p>
          <a:p>
            <a:pPr marL="541338" lvl="0" indent="-541338" algn="just">
              <a:buFont typeface="+mj-lt"/>
              <a:buAutoNum type="arabicPeriod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541338" lvl="0" indent="-541338" algn="just">
              <a:buFont typeface="+mj-lt"/>
              <a:buAutoNum type="arabicPeriod"/>
            </a:pPr>
            <a:r>
              <a:rPr lang="en-GB" sz="2400" dirty="0" smtClean="0">
                <a:solidFill>
                  <a:srgbClr val="000000"/>
                </a:solidFill>
              </a:rPr>
              <a:t>Can I relocate to Paris or Dublin to get around my geographic non-competition covenant? 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06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INAL_July 14 2011 Pres">
  <a:themeElements>
    <a:clrScheme name="FINAL_July 14 2011 Pr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NAL_July 14 2011 Pr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_July 14 2011 P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July 14 2011 Pr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July 14 2011 Pr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July 14 2011 Pr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July 14 2011 Pr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July 14 2011 Pr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July 14 2011 Pr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July 14 2011 Pr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July 14 2011 Pr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July 14 2011 Pr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July 14 2011 Pr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July 14 2011 Pr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908</Words>
  <Application>Microsoft Office PowerPoint</Application>
  <PresentationFormat>On-screen Show (4:3)</PresentationFormat>
  <Paragraphs>174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1_FINAL_July 14 2011 Pres</vt:lpstr>
      <vt:lpstr>A Practical Approach to  LLP Restrictive Covenants  and the issues clients face</vt:lpstr>
      <vt:lpstr>The Legacy of Bridge v Deacons</vt:lpstr>
      <vt:lpstr>Key issues for a departing partner</vt:lpstr>
      <vt:lpstr>Constructive dismissal</vt:lpstr>
      <vt:lpstr>Restrictive covenants</vt:lpstr>
      <vt:lpstr>Remedies</vt:lpstr>
      <vt:lpstr>Issues in practice</vt:lpstr>
      <vt:lpstr>Common questions in a Merger </vt:lpstr>
      <vt:lpstr>Frequently asked international questions</vt:lpstr>
      <vt:lpstr>Less common clauses</vt:lpstr>
      <vt:lpstr>Dos and Don’ts for the exiting partner  </vt:lpstr>
      <vt:lpstr>Dos and Don’ts for the exiting partner  </vt:lpstr>
      <vt:lpstr>Issues for the existing firm </vt:lpstr>
      <vt:lpstr>Dos and Don’ts for the existing firm </vt:lpstr>
      <vt:lpstr>Issues for the new firm </vt:lpstr>
      <vt:lpstr>Dos and Don’ts for new firm </vt:lpstr>
      <vt:lpstr>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Keely Dark</dc:creator>
  <cp:lastModifiedBy>Clare Murray</cp:lastModifiedBy>
  <cp:revision>81</cp:revision>
  <dcterms:created xsi:type="dcterms:W3CDTF">2013-03-04T16:24:31Z</dcterms:created>
  <dcterms:modified xsi:type="dcterms:W3CDTF">2017-05-22T18:54:36Z</dcterms:modified>
</cp:coreProperties>
</file>