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0"/>
  </p:notesMasterIdLst>
  <p:sldIdLst>
    <p:sldId id="701" r:id="rId2"/>
    <p:sldId id="256" r:id="rId3"/>
    <p:sldId id="715" r:id="rId4"/>
    <p:sldId id="262" r:id="rId5"/>
    <p:sldId id="260" r:id="rId6"/>
    <p:sldId id="705" r:id="rId7"/>
    <p:sldId id="706" r:id="rId8"/>
    <p:sldId id="704" r:id="rId9"/>
    <p:sldId id="707" r:id="rId10"/>
    <p:sldId id="708" r:id="rId11"/>
    <p:sldId id="711" r:id="rId12"/>
    <p:sldId id="709" r:id="rId13"/>
    <p:sldId id="710" r:id="rId14"/>
    <p:sldId id="716" r:id="rId15"/>
    <p:sldId id="717" r:id="rId16"/>
    <p:sldId id="714" r:id="rId17"/>
    <p:sldId id="712" r:id="rId18"/>
    <p:sldId id="713"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3" autoAdjust="0"/>
  </p:normalViewPr>
  <p:slideViewPr>
    <p:cSldViewPr>
      <p:cViewPr varScale="1">
        <p:scale>
          <a:sx n="108" d="100"/>
          <a:sy n="108" d="100"/>
        </p:scale>
        <p:origin x="67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presProps" Target="pres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notesMaster" Target="notesMasters/notesMaster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tableStyles" Target="tableStyle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heme" Target="theme/theme1.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viewProps" Target="viewProps.xml" Id="rId22"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992CFB-44BF-4D8C-8DA4-2A92B9DE9106}" type="datetimeFigureOut">
              <a:rPr lang="en-US"/>
              <a:pPr>
                <a:defRPr/>
              </a:pPr>
              <a:t>7/14/2020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4AB0F61-9515-4864-AC9A-B02405AC5630}" type="slidenum">
              <a:rPr lang="en-US" altLang="en-US"/>
              <a:pPr/>
              <a:t>‹#›</a:t>
            </a:fld>
            <a:endParaRPr lang="en-US" altLang="en-US"/>
          </a:p>
        </p:txBody>
      </p:sp>
    </p:spTree>
    <p:extLst>
      <p:ext uri="{BB962C8B-B14F-4D97-AF65-F5344CB8AC3E}">
        <p14:creationId xmlns:p14="http://schemas.microsoft.com/office/powerpoint/2010/main" val="212947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00392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78082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39954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82203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384769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64983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400919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39509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31862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97839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82587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258075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ltLang="en-US"/>
          </a:p>
        </p:txBody>
      </p:sp>
    </p:spTree>
    <p:extLst>
      <p:ext uri="{BB962C8B-B14F-4D97-AF65-F5344CB8AC3E}">
        <p14:creationId xmlns:p14="http://schemas.microsoft.com/office/powerpoint/2010/main" val="167305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10887741" cy="1402897"/>
          </a:xfrm>
        </p:spPr>
        <p:txBody>
          <a:bodyPr>
            <a:normAutofit/>
          </a:bodyPr>
          <a:lstStyle>
            <a:lvl1pPr>
              <a:defRPr sz="3400" u="heavy" baseline="0">
                <a:solidFill>
                  <a:schemeClr val="tx1"/>
                </a:solidFill>
                <a:uFill>
                  <a:solidFill>
                    <a:srgbClr val="C00000"/>
                  </a:solidFill>
                </a:uFill>
              </a:defRPr>
            </a:lvl1pPr>
          </a:lstStyle>
          <a:p>
            <a:r>
              <a:rPr lang="en-US" dirty="0"/>
              <a:t>Click to edit Master title style</a:t>
            </a:r>
          </a:p>
        </p:txBody>
      </p:sp>
      <p:sp>
        <p:nvSpPr>
          <p:cNvPr id="3" name="Content Placeholder 2"/>
          <p:cNvSpPr>
            <a:spLocks noGrp="1"/>
          </p:cNvSpPr>
          <p:nvPr>
            <p:ph idx="1"/>
          </p:nvPr>
        </p:nvSpPr>
        <p:spPr>
          <a:xfrm>
            <a:off x="457199" y="1621410"/>
            <a:ext cx="10983431" cy="4656842"/>
          </a:xfrm>
        </p:spPr>
        <p:txBody>
          <a:bodyPr/>
          <a:lstStyle>
            <a:lvl1pPr marL="228600" indent="-228600">
              <a:lnSpc>
                <a:spcPct val="100000"/>
              </a:lnSpc>
              <a:buFont typeface="High Tower Text" panose="02040502050506030303" pitchFamily="18" charset="0"/>
              <a:buChar char="&gt;"/>
              <a:defRPr sz="2600">
                <a:solidFill>
                  <a:schemeClr val="tx1">
                    <a:lumMod val="85000"/>
                    <a:lumOff val="15000"/>
                  </a:schemeClr>
                </a:solidFill>
              </a:defRPr>
            </a:lvl1pPr>
            <a:lvl2pPr marL="685800" indent="-228600">
              <a:lnSpc>
                <a:spcPct val="100000"/>
              </a:lnSpc>
              <a:buFont typeface="High Tower Text" panose="02040502050506030303" pitchFamily="18" charset="0"/>
              <a:buChar char="&gt;"/>
              <a:defRPr>
                <a:solidFill>
                  <a:schemeClr val="tx1">
                    <a:lumMod val="85000"/>
                    <a:lumOff val="15000"/>
                  </a:schemeClr>
                </a:solidFill>
              </a:defRPr>
            </a:lvl2pPr>
            <a:lvl3pPr marL="1143000" indent="-228600">
              <a:lnSpc>
                <a:spcPct val="100000"/>
              </a:lnSpc>
              <a:buFont typeface="High Tower Text" panose="02040502050506030303" pitchFamily="18" charset="0"/>
              <a:buChar char="&gt;"/>
              <a:defRPr>
                <a:solidFill>
                  <a:schemeClr val="tx1">
                    <a:lumMod val="85000"/>
                    <a:lumOff val="15000"/>
                  </a:schemeClr>
                </a:solidFill>
              </a:defRPr>
            </a:lvl3pPr>
            <a:lvl4pPr marL="1600200" indent="-228600">
              <a:lnSpc>
                <a:spcPct val="100000"/>
              </a:lnSpc>
              <a:buFont typeface="High Tower Text" panose="02040502050506030303" pitchFamily="18" charset="0"/>
              <a:buChar char="&gt;"/>
              <a:defRPr>
                <a:solidFill>
                  <a:schemeClr val="tx1">
                    <a:lumMod val="85000"/>
                    <a:lumOff val="15000"/>
                  </a:schemeClr>
                </a:solidFill>
              </a:defRPr>
            </a:lvl4pPr>
            <a:lvl5pPr marL="2057400" indent="-228600">
              <a:lnSpc>
                <a:spcPct val="100000"/>
              </a:lnSpc>
              <a:buFont typeface="High Tower Text" panose="02040502050506030303" pitchFamily="18" charset="0"/>
              <a:buChar char="&g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5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856232"/>
            <a:ext cx="10270272" cy="4152034"/>
          </a:xfrm>
        </p:spPr>
        <p:txBody>
          <a:bodyPr/>
          <a:lstStyle>
            <a:lvl1pPr>
              <a:lnSpc>
                <a:spcPct val="100000"/>
              </a:lnSpc>
              <a:defRPr>
                <a:solidFill>
                  <a:schemeClr val="tx1"/>
                </a:solidFill>
              </a:defRPr>
            </a:lvl1pPr>
            <a:lvl2pPr marL="685800" indent="-228600">
              <a:lnSpc>
                <a:spcPct val="100000"/>
              </a:lnSpc>
              <a:buFont typeface="Wingdings" panose="05000000000000000000" pitchFamily="2" charset="2"/>
              <a:buChar char="§"/>
              <a:defRPr>
                <a:solidFill>
                  <a:schemeClr val="tx1"/>
                </a:solidFill>
              </a:defRPr>
            </a:lvl2pPr>
            <a:lvl3pPr marL="1143000" indent="-228600">
              <a:lnSpc>
                <a:spcPct val="100000"/>
              </a:lnSpc>
              <a:buFont typeface="Courier New" panose="02070309020205020404" pitchFamily="49" charset="0"/>
              <a:buChar char="o"/>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73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p:cNvSpPr/>
          <p:nvPr userDrawn="1"/>
        </p:nvSpPr>
        <p:spPr>
          <a:xfrm>
            <a:off x="0" y="6410425"/>
            <a:ext cx="12192000" cy="44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ontest Entry #16 for Background powerpoint presentation"/>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3" t="483" r="82493" b="68561"/>
          <a:stretch/>
        </p:blipFill>
        <p:spPr bwMode="auto">
          <a:xfrm>
            <a:off x="0" y="0"/>
            <a:ext cx="1876926" cy="1900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0"/>
            <a:ext cx="2322095" cy="181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82912" y="1317120"/>
            <a:ext cx="2322095" cy="338392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677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446583"/>
            <a:ext cx="11430000" cy="2110155"/>
          </a:xfrm>
        </p:spPr>
        <p:txBody>
          <a:bodyPr anchor="ctr" anchorCtr="0">
            <a:normAutofit/>
          </a:bodyPr>
          <a:lstStyle>
            <a:lvl1pPr algn="ctr">
              <a:defRPr sz="4400">
                <a:solidFill>
                  <a:schemeClr val="tx1"/>
                </a:solidFill>
              </a:defRPr>
            </a:lvl1pPr>
          </a:lstStyle>
          <a:p>
            <a:r>
              <a:rPr lang="en-US"/>
              <a:t>Click to edit Master title style</a:t>
            </a:r>
          </a:p>
        </p:txBody>
      </p:sp>
      <p:sp>
        <p:nvSpPr>
          <p:cNvPr id="7" name="Rectangle 6"/>
          <p:cNvSpPr/>
          <p:nvPr userDrawn="1"/>
        </p:nvSpPr>
        <p:spPr>
          <a:xfrm>
            <a:off x="0" y="0"/>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49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F8CF-DAB5-4BFB-87CB-CCC3547F3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1D1FD1-58A9-42E0-963C-6D2359E48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8D684A-49CC-4EF5-B3D9-BCFE6E8C105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7E7628-4C69-4E3F-BC11-89CF6D68AF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8BDEA-AF16-4DD2-8FAE-D8702CE6755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53242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FE9967-D31B-4BC5-ABC5-0DCC9889CB53}"/>
              </a:ext>
            </a:extLst>
          </p:cNvPr>
          <p:cNvPicPr>
            <a:picLocks noChangeAspect="1"/>
          </p:cNvPicPr>
          <p:nvPr userDrawn="1"/>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20" t="35725" r="12652"/>
          <a:stretch/>
        </p:blipFill>
        <p:spPr>
          <a:xfrm rot="5400000">
            <a:off x="5910321" y="438102"/>
            <a:ext cx="6015208" cy="6548150"/>
          </a:xfrm>
          <a:prstGeom prst="rect">
            <a:avLst/>
          </a:prstGeom>
        </p:spPr>
      </p:pic>
      <p:sp>
        <p:nvSpPr>
          <p:cNvPr id="11" name="Rectangle 10">
            <a:extLst>
              <a:ext uri="{FF2B5EF4-FFF2-40B4-BE49-F238E27FC236}">
                <a16:creationId xmlns:a16="http://schemas.microsoft.com/office/drawing/2014/main" id="{CD8AEF0C-7FE8-4757-BF84-654CBA2D5C1C}"/>
              </a:ext>
            </a:extLst>
          </p:cNvPr>
          <p:cNvSpPr/>
          <p:nvPr userDrawn="1"/>
        </p:nvSpPr>
        <p:spPr>
          <a:xfrm>
            <a:off x="6188148" y="138219"/>
            <a:ext cx="6003852" cy="654233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533878"/>
            <a:ext cx="12192000" cy="45719"/>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a:off x="0" y="6560819"/>
            <a:ext cx="12192000" cy="299127"/>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457200" y="1706233"/>
            <a:ext cx="10922000" cy="4715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122"/>
            <a:ext cx="10922000" cy="140289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TextBox 9">
            <a:extLst>
              <a:ext uri="{FF2B5EF4-FFF2-40B4-BE49-F238E27FC236}">
                <a16:creationId xmlns:a16="http://schemas.microsoft.com/office/drawing/2014/main" id="{D5708F47-2077-4FED-8F6B-6268E5F94206}"/>
              </a:ext>
            </a:extLst>
          </p:cNvPr>
          <p:cNvSpPr txBox="1"/>
          <p:nvPr userDrawn="1"/>
        </p:nvSpPr>
        <p:spPr>
          <a:xfrm>
            <a:off x="381000" y="6534464"/>
            <a:ext cx="5029200" cy="381000"/>
          </a:xfrm>
          <a:prstGeom prst="rect">
            <a:avLst/>
          </a:prstGeom>
          <a:noFill/>
        </p:spPr>
        <p:txBody>
          <a:bodyPr wrap="square" rtlCol="0">
            <a:spAutoFit/>
          </a:bodyPr>
          <a:lstStyle/>
          <a:p>
            <a:r>
              <a:rPr lang="en-US" b="1" dirty="0">
                <a:solidFill>
                  <a:schemeClr val="bg1"/>
                </a:solidFill>
                <a:latin typeface="+mn-lt"/>
              </a:rPr>
              <a:t>2020 ‘</a:t>
            </a:r>
            <a:r>
              <a:rPr lang="en-US" b="1" dirty="0" err="1">
                <a:solidFill>
                  <a:schemeClr val="bg1"/>
                </a:solidFill>
                <a:latin typeface="+mn-lt"/>
              </a:rPr>
              <a:t>Zoominar</a:t>
            </a:r>
            <a:r>
              <a:rPr lang="en-US" b="1" dirty="0">
                <a:solidFill>
                  <a:schemeClr val="bg1"/>
                </a:solidFill>
                <a:latin typeface="+mn-lt"/>
              </a:rPr>
              <a:t>’ series</a:t>
            </a:r>
          </a:p>
        </p:txBody>
      </p:sp>
      <p:pic>
        <p:nvPicPr>
          <p:cNvPr id="4" name="Picture 3">
            <a:extLst>
              <a:ext uri="{FF2B5EF4-FFF2-40B4-BE49-F238E27FC236}">
                <a16:creationId xmlns:a16="http://schemas.microsoft.com/office/drawing/2014/main" id="{B1594C08-5E86-4009-AC5A-B2C4F1872212}"/>
              </a:ext>
            </a:extLst>
          </p:cNvPr>
          <p:cNvPicPr>
            <a:picLocks noChangeAspect="1"/>
          </p:cNvPicPr>
          <p:nvPr userDrawn="1"/>
        </p:nvPicPr>
        <p:blipFill>
          <a:blip r:embed="rId8"/>
          <a:stretch>
            <a:fillRect/>
          </a:stretch>
        </p:blipFill>
        <p:spPr>
          <a:xfrm>
            <a:off x="272703" y="5503601"/>
            <a:ext cx="5011346" cy="890093"/>
          </a:xfrm>
          <a:prstGeom prst="rect">
            <a:avLst/>
          </a:prstGeom>
        </p:spPr>
      </p:pic>
    </p:spTree>
    <p:extLst>
      <p:ext uri="{BB962C8B-B14F-4D97-AF65-F5344CB8AC3E}">
        <p14:creationId xmlns:p14="http://schemas.microsoft.com/office/powerpoint/2010/main" val="90787977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84" r:id="rId5"/>
  </p:sldLayoutIdLst>
  <p:txStyles>
    <p:titleStyle>
      <a:lvl1pPr algn="l" defTabSz="914400" rtl="0" eaLnBrk="1" latinLnBrk="0" hangingPunct="1">
        <a:lnSpc>
          <a:spcPct val="90000"/>
        </a:lnSpc>
        <a:spcBef>
          <a:spcPct val="0"/>
        </a:spcBef>
        <a:buNone/>
        <a:defRPr sz="36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b="0" kern="1200">
          <a:solidFill>
            <a:schemeClr val="tx1"/>
          </a:solidFill>
          <a:latin typeface="Avenir Next LT Pro" panose="020B0604020202020204" pitchFamily="34" charset="0"/>
          <a:ea typeface="+mn-ea"/>
          <a:cs typeface="+mn-cs"/>
        </a:defRPr>
      </a:lvl1pPr>
      <a:lvl2pPr marL="685800" indent="-228600" algn="l" defTabSz="914400" rtl="0" eaLnBrk="1" latinLnBrk="0" hangingPunct="1">
        <a:lnSpc>
          <a:spcPct val="90000"/>
        </a:lnSpc>
        <a:spcBef>
          <a:spcPts val="1200"/>
        </a:spcBef>
        <a:buFont typeface="Wingdings" panose="05000000000000000000" pitchFamily="2" charset="2"/>
        <a:buChar char="Ø"/>
        <a:defRPr sz="2400" b="0" kern="1200">
          <a:solidFill>
            <a:schemeClr val="tx1"/>
          </a:solidFill>
          <a:latin typeface="Avenir Next LT Pro" panose="020B0604020202020204" pitchFamily="34" charset="0"/>
          <a:ea typeface="+mn-ea"/>
          <a:cs typeface="+mn-cs"/>
        </a:defRPr>
      </a:lvl2pPr>
      <a:lvl3pPr marL="1143000" indent="-228600" algn="l" defTabSz="914400" rtl="0" eaLnBrk="1" latinLnBrk="0" hangingPunct="1">
        <a:lnSpc>
          <a:spcPct val="90000"/>
        </a:lnSpc>
        <a:spcBef>
          <a:spcPts val="1200"/>
        </a:spcBef>
        <a:buFont typeface="High Tower Text" panose="02040502050506030303" pitchFamily="18" charset="0"/>
        <a:buChar char="&gt;"/>
        <a:defRPr sz="2000" b="0" kern="1200">
          <a:solidFill>
            <a:schemeClr val="tx1"/>
          </a:solidFill>
          <a:latin typeface="Avenir Next LT Pro" panose="020B0604020202020204" pitchFamily="34" charset="0"/>
          <a:ea typeface="+mn-ea"/>
          <a:cs typeface="+mn-cs"/>
        </a:defRPr>
      </a:lvl3pPr>
      <a:lvl4pPr marL="1600200" indent="-228600" algn="l" defTabSz="914400" rtl="0" eaLnBrk="1" latinLnBrk="0" hangingPunct="1">
        <a:lnSpc>
          <a:spcPct val="90000"/>
        </a:lnSpc>
        <a:spcBef>
          <a:spcPts val="500"/>
        </a:spcBef>
        <a:buFont typeface="High Tower Text" panose="02040502050506030303" pitchFamily="18" charset="0"/>
        <a:buChar char="&gt;"/>
        <a:defRPr sz="1800" b="0" kern="1200">
          <a:solidFill>
            <a:schemeClr val="tx1"/>
          </a:solidFill>
          <a:latin typeface="Avenir Next LT Pro" panose="020B0604020202020204" pitchFamily="34" charset="0"/>
          <a:ea typeface="+mn-ea"/>
          <a:cs typeface="+mn-cs"/>
        </a:defRPr>
      </a:lvl4pPr>
      <a:lvl5pPr marL="2057400" indent="-228600" algn="l" defTabSz="914400" rtl="0" eaLnBrk="1" latinLnBrk="0" hangingPunct="1">
        <a:lnSpc>
          <a:spcPct val="90000"/>
        </a:lnSpc>
        <a:spcBef>
          <a:spcPts val="500"/>
        </a:spcBef>
        <a:buFont typeface="High Tower Text" panose="02040502050506030303" pitchFamily="18" charset="0"/>
        <a:buChar char="&gt;"/>
        <a:defRPr sz="1800" b="0" kern="1200">
          <a:solidFill>
            <a:schemeClr val="tx1"/>
          </a:solidFill>
          <a:latin typeface="Avenir Next LT Pro"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merrill.april@cm-murray.com" TargetMode="External"/><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cstief@fisherphillips.com" TargetMode="External"/><Relationship Id="rId5" Type="http://schemas.openxmlformats.org/officeDocument/2006/relationships/hyperlink" Target="mailto:jcohen@littletonchambers.co.uk" TargetMode="External"/><Relationship Id="rId10" Type="http://schemas.openxmlformats.org/officeDocument/2006/relationships/image" Target="../media/image8.jpeg"/><Relationship Id="rId4" Type="http://schemas.openxmlformats.org/officeDocument/2006/relationships/hyperlink" Target="mailto:mavila@fisherphillips.com" TargetMode="External"/><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24AD0F-8317-4C1C-85C0-B5B20A2E2F54}"/>
              </a:ext>
            </a:extLst>
          </p:cNvPr>
          <p:cNvSpPr/>
          <p:nvPr/>
        </p:nvSpPr>
        <p:spPr>
          <a:xfrm>
            <a:off x="152400" y="290533"/>
            <a:ext cx="11811000" cy="211015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D15732A8-70D9-421A-B3EC-3F676186E1E1}"/>
              </a:ext>
            </a:extLst>
          </p:cNvPr>
          <p:cNvSpPr>
            <a:spLocks noGrp="1"/>
          </p:cNvSpPr>
          <p:nvPr>
            <p:ph type="ctrTitle"/>
          </p:nvPr>
        </p:nvSpPr>
        <p:spPr>
          <a:xfrm>
            <a:off x="17318" y="213280"/>
            <a:ext cx="12157364" cy="2110155"/>
          </a:xfrm>
        </p:spPr>
        <p:txBody>
          <a:bodyPr>
            <a:noAutofit/>
          </a:bodyPr>
          <a:lstStyle/>
          <a:p>
            <a:br>
              <a:rPr lang="en-US" sz="3200" b="1" dirty="0">
                <a:latin typeface="Avenir Next LT Pro" panose="020B0504020202020204" pitchFamily="34" charset="0"/>
              </a:rPr>
            </a:br>
            <a:r>
              <a:rPr lang="en-US" sz="3200" b="1" dirty="0">
                <a:latin typeface="Avenir Next LT Pro" panose="020B0504020202020204" pitchFamily="34" charset="0"/>
              </a:rPr>
              <a:t>International Restrictive Covenants &amp; Confidential Information Issues for Multinational Employers &amp; Senior Executives</a:t>
            </a:r>
            <a:br>
              <a:rPr lang="en-US" sz="3200" b="1" dirty="0">
                <a:latin typeface="Avenir Next LT Pro" panose="020B0504020202020204" pitchFamily="34" charset="0"/>
              </a:rPr>
            </a:br>
            <a:endParaRPr lang="en-US" sz="3200" dirty="0">
              <a:solidFill>
                <a:schemeClr val="bg2">
                  <a:lumMod val="25000"/>
                </a:schemeClr>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4EFC6A62-914E-4FF3-A489-3B6756ACB7A1}"/>
              </a:ext>
            </a:extLst>
          </p:cNvPr>
          <p:cNvSpPr txBox="1"/>
          <p:nvPr/>
        </p:nvSpPr>
        <p:spPr>
          <a:xfrm>
            <a:off x="343298" y="6144338"/>
            <a:ext cx="9951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b="1" spc="300" dirty="0">
                <a:solidFill>
                  <a:prstClr val="white"/>
                </a:solidFill>
                <a:latin typeface="Avenir Next LT Pro" panose="020B0504020202020204" pitchFamily="34" charset="0"/>
                <a:cs typeface="+mn-cs"/>
              </a:rPr>
              <a:t> </a:t>
            </a:r>
            <a:endParaRPr kumimoji="0" lang="en-US" sz="1200" b="0" i="0" u="none" strike="noStrike" kern="1200" cap="none" spc="300" normalizeH="0" baseline="0" noProof="0" dirty="0">
              <a:ln>
                <a:noFill/>
              </a:ln>
              <a:solidFill>
                <a:prstClr val="white"/>
              </a:solidFill>
              <a:effectLst/>
              <a:uLnTx/>
              <a:uFillTx/>
              <a:latin typeface="Avenir Next LT Pro" panose="020B0504020202020204" pitchFamily="34" charset="0"/>
              <a:ea typeface="+mn-ea"/>
              <a:cs typeface="+mn-cs"/>
            </a:endParaRPr>
          </a:p>
        </p:txBody>
      </p:sp>
      <p:cxnSp>
        <p:nvCxnSpPr>
          <p:cNvPr id="17" name="Straight Connector 16">
            <a:extLst>
              <a:ext uri="{FF2B5EF4-FFF2-40B4-BE49-F238E27FC236}">
                <a16:creationId xmlns:a16="http://schemas.microsoft.com/office/drawing/2014/main" id="{C71391C8-3E82-42E3-B2FE-8930A4A834AB}"/>
              </a:ext>
            </a:extLst>
          </p:cNvPr>
          <p:cNvCxnSpPr/>
          <p:nvPr/>
        </p:nvCxnSpPr>
        <p:spPr>
          <a:xfrm>
            <a:off x="0" y="30504"/>
            <a:ext cx="12192000" cy="0"/>
          </a:xfrm>
          <a:prstGeom prst="line">
            <a:avLst/>
          </a:prstGeom>
          <a:ln w="57150">
            <a:solidFill>
              <a:srgbClr val="B1111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F7304EF-9458-4CDB-B4D8-C3A8355D5C68}"/>
              </a:ext>
            </a:extLst>
          </p:cNvPr>
          <p:cNvSpPr txBox="1"/>
          <p:nvPr/>
        </p:nvSpPr>
        <p:spPr>
          <a:xfrm>
            <a:off x="6852860" y="5980873"/>
            <a:ext cx="4995842" cy="8156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srgbClr val="C0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white"/>
                </a:solidFill>
                <a:effectLst/>
                <a:uLnTx/>
                <a:uFillTx/>
                <a:latin typeface="Calibri" panose="020F0502020204030204"/>
                <a:ea typeface="+mn-ea"/>
                <a:cs typeface="+mn-cs"/>
              </a:rPr>
              <a:t>July 15,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white"/>
                </a:solidFill>
                <a:effectLst/>
                <a:uLnTx/>
                <a:uFillTx/>
                <a:latin typeface="Calibri" panose="020F0502020204030204"/>
                <a:ea typeface="+mn-ea"/>
                <a:cs typeface="+mn-cs"/>
              </a:rPr>
              <a:t> </a:t>
            </a:r>
          </a:p>
        </p:txBody>
      </p:sp>
      <p:cxnSp>
        <p:nvCxnSpPr>
          <p:cNvPr id="23" name="Straight Connector 22">
            <a:extLst>
              <a:ext uri="{FF2B5EF4-FFF2-40B4-BE49-F238E27FC236}">
                <a16:creationId xmlns:a16="http://schemas.microsoft.com/office/drawing/2014/main" id="{D1C7C0A9-6C4F-4C14-A51D-19DD46046975}"/>
              </a:ext>
            </a:extLst>
          </p:cNvPr>
          <p:cNvCxnSpPr/>
          <p:nvPr/>
        </p:nvCxnSpPr>
        <p:spPr>
          <a:xfrm>
            <a:off x="0" y="6831820"/>
            <a:ext cx="12192000" cy="0"/>
          </a:xfrm>
          <a:prstGeom prst="line">
            <a:avLst/>
          </a:prstGeom>
          <a:ln w="57150">
            <a:solidFill>
              <a:srgbClr val="B1111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2E1A058-5EA7-4A3F-95E1-4AF878785575}"/>
              </a:ext>
            </a:extLst>
          </p:cNvPr>
          <p:cNvPicPr>
            <a:picLocks noChangeAspect="1"/>
          </p:cNvPicPr>
          <p:nvPr/>
        </p:nvPicPr>
        <p:blipFill>
          <a:blip r:embed="rId2"/>
          <a:stretch>
            <a:fillRect/>
          </a:stretch>
        </p:blipFill>
        <p:spPr>
          <a:xfrm>
            <a:off x="5433" y="2312932"/>
            <a:ext cx="12186960" cy="2408129"/>
          </a:xfrm>
          <a:prstGeom prst="rect">
            <a:avLst/>
          </a:prstGeom>
        </p:spPr>
      </p:pic>
    </p:spTree>
    <p:extLst>
      <p:ext uri="{BB962C8B-B14F-4D97-AF65-F5344CB8AC3E}">
        <p14:creationId xmlns:p14="http://schemas.microsoft.com/office/powerpoint/2010/main" val="78536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Furloughed Employees Coming Back to Workplace</a:t>
            </a:r>
          </a:p>
        </p:txBody>
      </p:sp>
      <p:sp>
        <p:nvSpPr>
          <p:cNvPr id="7172" name="Content Placeholder 3"/>
          <p:cNvSpPr>
            <a:spLocks noGrp="1"/>
          </p:cNvSpPr>
          <p:nvPr>
            <p:ph idx="1"/>
          </p:nvPr>
        </p:nvSpPr>
        <p:spPr>
          <a:xfrm>
            <a:off x="604284" y="1295400"/>
            <a:ext cx="10983431" cy="4656842"/>
          </a:xfrm>
        </p:spPr>
        <p:txBody>
          <a:bodyPr>
            <a:noAutofit/>
          </a:bodyPr>
          <a:lstStyle/>
          <a:p>
            <a:pPr marL="342900" lvl="0" indent="-342900">
              <a:buFont typeface="Wingdings" panose="05000000000000000000" pitchFamily="2" charset="2"/>
              <a:buChar char="q"/>
            </a:pPr>
            <a:r>
              <a:rPr lang="en-US" sz="2400" dirty="0"/>
              <a:t>Determine whether furloughed employees should sign new restrictive covenants when they return as a condition of resuming active work </a:t>
            </a:r>
          </a:p>
          <a:p>
            <a:pPr lvl="1">
              <a:buFont typeface="Wingdings" panose="05000000000000000000" pitchFamily="2" charset="2"/>
              <a:buChar char="Ø"/>
            </a:pPr>
            <a:r>
              <a:rPr lang="en-US" altLang="en-US" sz="2000" dirty="0"/>
              <a:t>Point does not arise in England (unless by consent). Employees have remained employed throughout furlough period and furlough gives no legal “excuse” to implement new terms and conditions</a:t>
            </a:r>
          </a:p>
          <a:p>
            <a:pPr lvl="1">
              <a:buFont typeface="Wingdings" panose="05000000000000000000" pitchFamily="2" charset="2"/>
              <a:buChar char="Ø"/>
            </a:pPr>
            <a:r>
              <a:rPr lang="en-US" altLang="en-US" sz="2000" dirty="0"/>
              <a:t>USA. Like starting a new position in company?</a:t>
            </a:r>
          </a:p>
          <a:p>
            <a:pPr lvl="2"/>
            <a:r>
              <a:rPr lang="en-US" altLang="en-US" dirty="0"/>
              <a:t>E.g., “Material Change Doctrine” – Patriot Energy v. Kiley (Massachusetts Super. Ct.)</a:t>
            </a:r>
          </a:p>
          <a:p>
            <a:pPr marL="1487488" lvl="1" indent="0">
              <a:buNone/>
            </a:pPr>
            <a:r>
              <a:rPr lang="en-US" altLang="en-US" sz="2000" i="1" dirty="0"/>
              <a:t>“</a:t>
            </a:r>
            <a:r>
              <a:rPr lang="en-US" sz="2000" i="1" dirty="0"/>
              <a:t>A non-solicitation agreement or covenant not to compete may be deemed void if there are material changes in the employment relationship between an employee and the employer.”</a:t>
            </a:r>
          </a:p>
          <a:p>
            <a:pPr marL="1487488" lvl="1" indent="0">
              <a:buNone/>
            </a:pPr>
            <a:endParaRPr lang="en-US" sz="2000" i="1" dirty="0"/>
          </a:p>
          <a:p>
            <a:pPr lvl="1">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58112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Furloughed Employees Coming Back to Workplace</a:t>
            </a:r>
          </a:p>
        </p:txBody>
      </p:sp>
      <p:sp>
        <p:nvSpPr>
          <p:cNvPr id="7172" name="Content Placeholder 3"/>
          <p:cNvSpPr>
            <a:spLocks noGrp="1"/>
          </p:cNvSpPr>
          <p:nvPr>
            <p:ph idx="1"/>
          </p:nvPr>
        </p:nvSpPr>
        <p:spPr>
          <a:xfrm>
            <a:off x="457199" y="1350389"/>
            <a:ext cx="10983431" cy="4157221"/>
          </a:xfrm>
        </p:spPr>
        <p:txBody>
          <a:bodyPr>
            <a:noAutofit/>
          </a:bodyPr>
          <a:lstStyle/>
          <a:p>
            <a:pPr marL="342900" lvl="0" indent="-342900">
              <a:buFont typeface="Wingdings" panose="05000000000000000000" pitchFamily="2" charset="2"/>
              <a:buChar char="q"/>
            </a:pPr>
            <a:r>
              <a:rPr lang="en-US" sz="2400" dirty="0"/>
              <a:t>Determine whether furloughed employees should sign new restrictive covenants when they return as a condition of resuming active engagement</a:t>
            </a:r>
          </a:p>
          <a:p>
            <a:pPr lvl="1">
              <a:buFont typeface="Wingdings" panose="05000000000000000000" pitchFamily="2" charset="2"/>
              <a:buChar char="Ø"/>
            </a:pPr>
            <a:r>
              <a:rPr lang="en-US" altLang="en-US" sz="2000" dirty="0"/>
              <a:t>Or more akin to asking an existing employee to sign a new covenant (‘mid-stream covenant’ issues)?</a:t>
            </a:r>
          </a:p>
          <a:p>
            <a:pPr lvl="2"/>
            <a:r>
              <a:rPr lang="en-US" altLang="en-US" dirty="0"/>
              <a:t>Would additional consideration be required in jurisdictions where mere continued employment is not sufficient? In England, yes. Any variation must be supported by consideration</a:t>
            </a:r>
          </a:p>
          <a:p>
            <a:pPr lvl="2"/>
            <a:r>
              <a:rPr lang="en-US" altLang="en-US" dirty="0"/>
              <a:t>Is recall from furlough such consideration?</a:t>
            </a:r>
          </a:p>
          <a:p>
            <a:pPr lvl="2"/>
            <a:r>
              <a:rPr lang="en-US" altLang="en-US" dirty="0"/>
              <a:t>Reaffirmation of old covenant?  Does this help or could it hurt?</a:t>
            </a:r>
          </a:p>
        </p:txBody>
      </p:sp>
    </p:spTree>
    <p:extLst>
      <p:ext uri="{BB962C8B-B14F-4D97-AF65-F5344CB8AC3E}">
        <p14:creationId xmlns:p14="http://schemas.microsoft.com/office/powerpoint/2010/main" val="176589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Furloughed Employees Leaving the Company</a:t>
            </a:r>
          </a:p>
        </p:txBody>
      </p:sp>
      <p:sp>
        <p:nvSpPr>
          <p:cNvPr id="7172" name="Content Placeholder 3"/>
          <p:cNvSpPr>
            <a:spLocks noGrp="1"/>
          </p:cNvSpPr>
          <p:nvPr>
            <p:ph idx="1"/>
          </p:nvPr>
        </p:nvSpPr>
        <p:spPr>
          <a:xfrm>
            <a:off x="457199" y="1219200"/>
            <a:ext cx="10983431" cy="4656842"/>
          </a:xfrm>
        </p:spPr>
        <p:txBody>
          <a:bodyPr>
            <a:normAutofit/>
          </a:bodyPr>
          <a:lstStyle/>
          <a:p>
            <a:pPr marL="342900" lvl="0" indent="-342900">
              <a:buFont typeface="Wingdings" panose="05000000000000000000" pitchFamily="2" charset="2"/>
              <a:buChar char="q"/>
            </a:pPr>
            <a:r>
              <a:rPr lang="en-US" sz="2200" dirty="0"/>
              <a:t>Assess if covenant time period was running down during furlough</a:t>
            </a:r>
          </a:p>
          <a:p>
            <a:pPr lvl="1">
              <a:buFont typeface="Wingdings" panose="05000000000000000000" pitchFamily="2" charset="2"/>
              <a:buChar char="Ø"/>
            </a:pPr>
            <a:r>
              <a:rPr lang="en-US" altLang="en-US" sz="1900" dirty="0"/>
              <a:t>No clear law on this in most US states</a:t>
            </a:r>
          </a:p>
          <a:p>
            <a:pPr lvl="1">
              <a:buFont typeface="Wingdings" panose="05000000000000000000" pitchFamily="2" charset="2"/>
              <a:buChar char="Ø"/>
            </a:pPr>
            <a:r>
              <a:rPr lang="en-US" altLang="en-US" sz="1900" dirty="0"/>
              <a:t>Language in most covenants runs from time from termination of employment</a:t>
            </a:r>
          </a:p>
          <a:p>
            <a:pPr lvl="1">
              <a:buFont typeface="Wingdings" panose="05000000000000000000" pitchFamily="2" charset="2"/>
              <a:buChar char="Ø"/>
            </a:pPr>
            <a:r>
              <a:rPr lang="en-US" altLang="en-US" sz="1900" dirty="0"/>
              <a:t>But will courts allow furlough to be a </a:t>
            </a:r>
            <a:r>
              <a:rPr lang="en-US" altLang="en-US" sz="1900" i="1" dirty="0"/>
              <a:t>de facto</a:t>
            </a:r>
            <a:r>
              <a:rPr lang="en-US" altLang="en-US" sz="1900" dirty="0"/>
              <a:t> lengthy garden leave period? </a:t>
            </a:r>
          </a:p>
          <a:p>
            <a:pPr lvl="2"/>
            <a:r>
              <a:rPr lang="en-US" altLang="en-US" sz="1900" dirty="0"/>
              <a:t>Does it matter if furlough is at 80% pay (as in England), or perhaps 0% in US (with only ongoing benefits)?</a:t>
            </a:r>
          </a:p>
          <a:p>
            <a:pPr lvl="2"/>
            <a:r>
              <a:rPr lang="en-US" altLang="en-US" sz="1900" dirty="0"/>
              <a:t>Courts may give ‘credit for time served’ against covenants or against garden leave. Some support in England for time spent on garden leave to reduce the overall period of an injunction that the court might be willing to order (</a:t>
            </a:r>
            <a:r>
              <a:rPr lang="en-US" altLang="en-US" sz="1900" i="1" dirty="0"/>
              <a:t>BGC v </a:t>
            </a:r>
            <a:r>
              <a:rPr lang="en-US" altLang="en-US" sz="1900" i="1" dirty="0" err="1"/>
              <a:t>Tullet</a:t>
            </a:r>
            <a:r>
              <a:rPr lang="en-US" altLang="en-US" sz="1900" i="1" dirty="0"/>
              <a:t> </a:t>
            </a:r>
            <a:r>
              <a:rPr lang="en-US" altLang="en-US" sz="1900" i="1" dirty="0" err="1"/>
              <a:t>Prebon</a:t>
            </a:r>
            <a:r>
              <a:rPr lang="en-US" altLang="en-US" sz="1900" dirty="0"/>
              <a:t>).</a:t>
            </a:r>
          </a:p>
          <a:p>
            <a:pPr lvl="2"/>
            <a:r>
              <a:rPr lang="en-US" altLang="en-US" sz="1900" dirty="0"/>
              <a:t>Important to quickly assess status and threat of previously furloughed employee who leaves </a:t>
            </a:r>
          </a:p>
          <a:p>
            <a:pPr lvl="2"/>
            <a:endParaRPr lang="en-US" altLang="en-US" dirty="0"/>
          </a:p>
        </p:txBody>
      </p:sp>
    </p:spTree>
    <p:extLst>
      <p:ext uri="{BB962C8B-B14F-4D97-AF65-F5344CB8AC3E}">
        <p14:creationId xmlns:p14="http://schemas.microsoft.com/office/powerpoint/2010/main" val="112308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Hiring New People Who Have Been Working from Home for a Competitor</a:t>
            </a:r>
          </a:p>
        </p:txBody>
      </p:sp>
      <p:sp>
        <p:nvSpPr>
          <p:cNvPr id="7172" name="Content Placeholder 3"/>
          <p:cNvSpPr>
            <a:spLocks noGrp="1"/>
          </p:cNvSpPr>
          <p:nvPr>
            <p:ph idx="1"/>
          </p:nvPr>
        </p:nvSpPr>
        <p:spPr>
          <a:xfrm>
            <a:off x="604284" y="1295400"/>
            <a:ext cx="10983431" cy="4656842"/>
          </a:xfrm>
        </p:spPr>
        <p:txBody>
          <a:bodyPr>
            <a:normAutofit/>
          </a:bodyPr>
          <a:lstStyle/>
          <a:p>
            <a:pPr marL="342900" lvl="0" indent="-342900">
              <a:buFont typeface="Wingdings" panose="05000000000000000000" pitchFamily="2" charset="2"/>
              <a:buChar char="q"/>
            </a:pPr>
            <a:r>
              <a:rPr lang="en-US" sz="2200" dirty="0"/>
              <a:t>Be proactive about educating new employees to purge themselves of materials from former employers</a:t>
            </a:r>
          </a:p>
          <a:p>
            <a:pPr lvl="1">
              <a:buFont typeface="Wingdings" panose="05000000000000000000" pitchFamily="2" charset="2"/>
              <a:buChar char="Ø"/>
            </a:pPr>
            <a:r>
              <a:rPr lang="en-US" altLang="en-US" sz="2000" dirty="0"/>
              <a:t>Heightened risk of intentional or unintentional possession of confidential business information</a:t>
            </a:r>
          </a:p>
          <a:p>
            <a:pPr lvl="2"/>
            <a:r>
              <a:rPr lang="en-US" altLang="en-US" dirty="0"/>
              <a:t>Require competitive recruits to sign a Certification form</a:t>
            </a:r>
          </a:p>
          <a:p>
            <a:pPr lvl="1">
              <a:buFont typeface="Wingdings" panose="05000000000000000000" pitchFamily="2" charset="2"/>
              <a:buChar char="Ø"/>
            </a:pPr>
            <a:r>
              <a:rPr lang="en-US" altLang="en-US" sz="2000" dirty="0"/>
              <a:t>Unknowing misuse is a possible </a:t>
            </a:r>
            <a:r>
              <a:rPr lang="en-US" altLang="en-US" sz="2000" dirty="0" err="1"/>
              <a:t>defence</a:t>
            </a:r>
            <a:r>
              <a:rPr lang="en-US" altLang="en-US" sz="2000" dirty="0"/>
              <a:t> in England. See the recent decision of Media Entertainment NV v </a:t>
            </a:r>
            <a:r>
              <a:rPr lang="en-US" altLang="en-US" sz="2000" dirty="0" err="1"/>
              <a:t>Karyagdyyev</a:t>
            </a:r>
            <a:r>
              <a:rPr lang="en-US" altLang="en-US" sz="2000" dirty="0"/>
              <a:t> </a:t>
            </a:r>
          </a:p>
          <a:p>
            <a:pPr lvl="1">
              <a:buFont typeface="Wingdings" panose="05000000000000000000" pitchFamily="2" charset="2"/>
              <a:buChar char="Ø"/>
            </a:pPr>
            <a:r>
              <a:rPr lang="en-US" altLang="en-US" sz="2000" dirty="0"/>
              <a:t>Ascertain whether any other restrictive covenants exist</a:t>
            </a:r>
          </a:p>
          <a:p>
            <a:pPr lvl="2"/>
            <a:r>
              <a:rPr lang="en-US" altLang="en-US" dirty="0"/>
              <a:t>Analyze enforceability and any potential work-arounds</a:t>
            </a:r>
          </a:p>
          <a:p>
            <a:pPr lvl="1">
              <a:buFont typeface="Wingdings" panose="05000000000000000000" pitchFamily="2" charset="2"/>
              <a:buChar char="Ø"/>
            </a:pPr>
            <a:r>
              <a:rPr lang="en-US" altLang="en-US" sz="2000" dirty="0"/>
              <a:t>Assess potential for disloyal conduct while working from home </a:t>
            </a:r>
          </a:p>
          <a:p>
            <a:pPr lvl="2"/>
            <a:r>
              <a:rPr lang="en-US" altLang="en-US" dirty="0"/>
              <a:t>Temptation to pre-solicit -- ‘No one is watching’ at home</a:t>
            </a:r>
          </a:p>
          <a:p>
            <a:pPr marL="547687" lvl="2" indent="0">
              <a:buNone/>
            </a:pPr>
            <a:endParaRPr lang="en-US" altLang="en-US" sz="1200" dirty="0"/>
          </a:p>
          <a:p>
            <a:pPr lvl="2"/>
            <a:endParaRPr lang="en-US" altLang="en-US" dirty="0"/>
          </a:p>
        </p:txBody>
      </p:sp>
    </p:spTree>
    <p:extLst>
      <p:ext uri="{BB962C8B-B14F-4D97-AF65-F5344CB8AC3E}">
        <p14:creationId xmlns:p14="http://schemas.microsoft.com/office/powerpoint/2010/main" val="78311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123DF-6605-B044-B344-A20E7FDC3931}"/>
              </a:ext>
            </a:extLst>
          </p:cNvPr>
          <p:cNvSpPr>
            <a:spLocks noGrp="1"/>
          </p:cNvSpPr>
          <p:nvPr>
            <p:ph type="title"/>
          </p:nvPr>
        </p:nvSpPr>
        <p:spPr/>
        <p:txBody>
          <a:bodyPr/>
          <a:lstStyle/>
          <a:p>
            <a:r>
              <a:rPr lang="en-US" u="sng" dirty="0">
                <a:uFill>
                  <a:solidFill>
                    <a:srgbClr val="FF0000"/>
                  </a:solidFill>
                </a:uFill>
              </a:rPr>
              <a:t>Litigation – The English Law Perspective</a:t>
            </a:r>
          </a:p>
        </p:txBody>
      </p:sp>
      <p:sp>
        <p:nvSpPr>
          <p:cNvPr id="3" name="Content Placeholder 2">
            <a:extLst>
              <a:ext uri="{FF2B5EF4-FFF2-40B4-BE49-F238E27FC236}">
                <a16:creationId xmlns:a16="http://schemas.microsoft.com/office/drawing/2014/main" id="{9E3CBD32-666A-B843-9837-55C32A732253}"/>
              </a:ext>
            </a:extLst>
          </p:cNvPr>
          <p:cNvSpPr>
            <a:spLocks noGrp="1"/>
          </p:cNvSpPr>
          <p:nvPr>
            <p:ph idx="1"/>
          </p:nvPr>
        </p:nvSpPr>
        <p:spPr/>
        <p:txBody>
          <a:bodyPr/>
          <a:lstStyle/>
          <a:p>
            <a:r>
              <a:rPr lang="en-US" sz="1900" dirty="0"/>
              <a:t>Injunctive relief – still possible on three clear days of notice, even in the </a:t>
            </a:r>
            <a:r>
              <a:rPr lang="en-US" sz="1900" dirty="0" err="1"/>
              <a:t>Covid</a:t>
            </a:r>
            <a:r>
              <a:rPr lang="en-US" sz="1900" dirty="0"/>
              <a:t> Courts. Trials much harder to list (injunction hearing a week ago, QB’s first offer of a three-day trial, with expedition, mid-September).</a:t>
            </a:r>
          </a:p>
          <a:p>
            <a:r>
              <a:rPr lang="en-US" sz="1900" dirty="0"/>
              <a:t>The usual suite of interim remedies. Delivery-up, preservation of source material, imaging orders, “</a:t>
            </a:r>
            <a:r>
              <a:rPr lang="en-US" sz="1900" dirty="0" err="1"/>
              <a:t>mea</a:t>
            </a:r>
            <a:r>
              <a:rPr lang="en-US" sz="1900" dirty="0"/>
              <a:t> culpa” affidavit orders. Get it right at this stage and a trial may never be required.</a:t>
            </a:r>
          </a:p>
          <a:p>
            <a:r>
              <a:rPr lang="en-US" sz="1900" dirty="0"/>
              <a:t>Final relief. The distinction between equitable remedies (looking to gain of the defaulting </a:t>
            </a:r>
            <a:r>
              <a:rPr lang="en-US" sz="1900" dirty="0" err="1"/>
              <a:t>confidee</a:t>
            </a:r>
            <a:r>
              <a:rPr lang="en-US" sz="1900" dirty="0"/>
              <a:t>) versus breach of contract remedies (loss of the confider). “Wrotham Park” style damages remain perhaps the most valuable remedy, but are now limited in their application to cases where damage is appropriately measured by a hypothetical fee that would have been charged to use the information. Using them as a means to create a notional loss where there is none is now impossible.</a:t>
            </a:r>
          </a:p>
          <a:p>
            <a:endParaRPr lang="en-US" dirty="0"/>
          </a:p>
          <a:p>
            <a:endParaRPr lang="en-US" dirty="0"/>
          </a:p>
        </p:txBody>
      </p:sp>
    </p:spTree>
    <p:extLst>
      <p:ext uri="{BB962C8B-B14F-4D97-AF65-F5344CB8AC3E}">
        <p14:creationId xmlns:p14="http://schemas.microsoft.com/office/powerpoint/2010/main" val="272436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1845-3261-3145-AF79-139D8453A6B8}"/>
              </a:ext>
            </a:extLst>
          </p:cNvPr>
          <p:cNvSpPr>
            <a:spLocks noGrp="1"/>
          </p:cNvSpPr>
          <p:nvPr>
            <p:ph type="title"/>
          </p:nvPr>
        </p:nvSpPr>
        <p:spPr/>
        <p:txBody>
          <a:bodyPr/>
          <a:lstStyle/>
          <a:p>
            <a:r>
              <a:rPr lang="en-US" u="sng" dirty="0">
                <a:uFill>
                  <a:solidFill>
                    <a:srgbClr val="FF0000"/>
                  </a:solidFill>
                </a:uFill>
              </a:rPr>
              <a:t>Litigation – </a:t>
            </a:r>
            <a:r>
              <a:rPr lang="en-US" u="sng">
                <a:uFill>
                  <a:solidFill>
                    <a:srgbClr val="FF0000"/>
                  </a:solidFill>
                </a:uFill>
              </a:rPr>
              <a:t>The US </a:t>
            </a:r>
            <a:r>
              <a:rPr lang="en-US" u="sng" dirty="0">
                <a:uFill>
                  <a:solidFill>
                    <a:srgbClr val="FF0000"/>
                  </a:solidFill>
                </a:uFill>
              </a:rPr>
              <a:t>Law Perspective</a:t>
            </a:r>
            <a:endParaRPr lang="en-US" dirty="0"/>
          </a:p>
        </p:txBody>
      </p:sp>
      <p:sp>
        <p:nvSpPr>
          <p:cNvPr id="3" name="Content Placeholder 2">
            <a:extLst>
              <a:ext uri="{FF2B5EF4-FFF2-40B4-BE49-F238E27FC236}">
                <a16:creationId xmlns:a16="http://schemas.microsoft.com/office/drawing/2014/main" id="{E194DBCC-72BE-0D42-87A0-58A4D0291E51}"/>
              </a:ext>
            </a:extLst>
          </p:cNvPr>
          <p:cNvSpPr>
            <a:spLocks noGrp="1"/>
          </p:cNvSpPr>
          <p:nvPr>
            <p:ph idx="1"/>
          </p:nvPr>
        </p:nvSpPr>
        <p:spPr/>
        <p:txBody>
          <a:bodyPr>
            <a:normAutofit lnSpcReduction="10000"/>
          </a:bodyPr>
          <a:lstStyle/>
          <a:p>
            <a:r>
              <a:rPr lang="en-US" sz="2000" dirty="0"/>
              <a:t> Immediate injunctive relief – T.R.O. or Preliminary Injunction – possible in a good number of courts around the U.S.</a:t>
            </a:r>
          </a:p>
          <a:p>
            <a:pPr lvl="1"/>
            <a:r>
              <a:rPr lang="en-US" sz="1600" dirty="0"/>
              <a:t>But availability and speed likely to vary court to court, and even judge to judge</a:t>
            </a:r>
          </a:p>
          <a:p>
            <a:r>
              <a:rPr lang="en-US" sz="2000" dirty="0"/>
              <a:t>Expedited Discovery</a:t>
            </a:r>
          </a:p>
          <a:p>
            <a:pPr lvl="1"/>
            <a:r>
              <a:rPr lang="en-US" sz="1600" dirty="0"/>
              <a:t>some courts ordering virtual depositions in aid of preliminary injunctive proceedings</a:t>
            </a:r>
          </a:p>
          <a:p>
            <a:r>
              <a:rPr lang="en-US" sz="2000" dirty="0"/>
              <a:t>In-Person Preliminary Injunctive Hearings – probably rare right now</a:t>
            </a:r>
          </a:p>
          <a:p>
            <a:pPr lvl="1"/>
            <a:r>
              <a:rPr lang="en-US" sz="1600" dirty="0"/>
              <a:t>Aware of one held in Florida earlier in pandemic – perhaps would not happen now</a:t>
            </a:r>
          </a:p>
          <a:p>
            <a:r>
              <a:rPr lang="en-US" sz="2000" dirty="0"/>
              <a:t>Trials and Arbitrations – “live” hearings will be hard to come by</a:t>
            </a:r>
          </a:p>
          <a:p>
            <a:pPr lvl="1"/>
            <a:r>
              <a:rPr lang="en-US" sz="1600" dirty="0"/>
              <a:t>Many practitioners expect long lines for attention of judges with federal judges prioritizing criminal cases when finally able to come back to in-person hearings</a:t>
            </a:r>
          </a:p>
          <a:p>
            <a:pPr marL="457200" lvl="1" indent="0">
              <a:buNone/>
            </a:pPr>
            <a:r>
              <a:rPr lang="en-US" sz="1600" dirty="0"/>
              <a:t> </a:t>
            </a:r>
          </a:p>
        </p:txBody>
      </p:sp>
    </p:spTree>
    <p:extLst>
      <p:ext uri="{BB962C8B-B14F-4D97-AF65-F5344CB8AC3E}">
        <p14:creationId xmlns:p14="http://schemas.microsoft.com/office/powerpoint/2010/main" val="334944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9601200" cy="619614"/>
          </a:xfrm>
        </p:spPr>
        <p:txBody>
          <a:bodyPr>
            <a:normAutofit/>
          </a:bodyPr>
          <a:lstStyle/>
          <a:p>
            <a:pPr>
              <a:defRPr/>
            </a:pPr>
            <a:r>
              <a:rPr lang="en-US" dirty="0"/>
              <a:t>Questions? Want to Talk More? Contact Us</a:t>
            </a:r>
          </a:p>
        </p:txBody>
      </p:sp>
      <p:sp>
        <p:nvSpPr>
          <p:cNvPr id="9" name="Content Placeholder 8">
            <a:extLst>
              <a:ext uri="{FF2B5EF4-FFF2-40B4-BE49-F238E27FC236}">
                <a16:creationId xmlns:a16="http://schemas.microsoft.com/office/drawing/2014/main" id="{29D5A5A0-CD9D-4B6B-B7EE-EDCBA15AA1A6}"/>
              </a:ext>
            </a:extLst>
          </p:cNvPr>
          <p:cNvSpPr>
            <a:spLocks noGrp="1"/>
          </p:cNvSpPr>
          <p:nvPr>
            <p:ph idx="1"/>
          </p:nvPr>
        </p:nvSpPr>
        <p:spPr>
          <a:xfrm>
            <a:off x="0" y="940824"/>
            <a:ext cx="12115800" cy="5427984"/>
          </a:xfrm>
        </p:spPr>
        <p:txBody>
          <a:bodyPr numCol="2">
            <a:noAutofit/>
          </a:bodyPr>
          <a:lstStyle/>
          <a:p>
            <a:pPr marL="0" indent="0">
              <a:spcBef>
                <a:spcPts val="0"/>
              </a:spcBef>
              <a:buNone/>
            </a:pPr>
            <a:endParaRPr lang="en-US" sz="2400" dirty="0"/>
          </a:p>
          <a:p>
            <a:pPr marL="0" indent="0">
              <a:spcBef>
                <a:spcPts val="0"/>
              </a:spcBef>
              <a:buNone/>
            </a:pPr>
            <a:endParaRPr lang="en-US" sz="2400" u="sng" dirty="0"/>
          </a:p>
          <a:p>
            <a:pPr marL="1828800" indent="0">
              <a:spcBef>
                <a:spcPts val="0"/>
              </a:spcBef>
              <a:buNone/>
            </a:pPr>
            <a:r>
              <a:rPr lang="en-US" sz="2400" dirty="0"/>
              <a:t>Merrill April</a:t>
            </a:r>
          </a:p>
          <a:p>
            <a:pPr marL="1828800" indent="0">
              <a:spcBef>
                <a:spcPts val="0"/>
              </a:spcBef>
              <a:buNone/>
            </a:pPr>
            <a:r>
              <a:rPr lang="en-US" sz="2400" dirty="0"/>
              <a:t>CM Murray LLP</a:t>
            </a:r>
          </a:p>
          <a:p>
            <a:pPr marL="1828800" indent="0">
              <a:spcBef>
                <a:spcPts val="0"/>
              </a:spcBef>
              <a:buNone/>
            </a:pPr>
            <a:r>
              <a:rPr lang="en-US" sz="2400" dirty="0"/>
              <a:t>+44 (0) 20 7933 9139</a:t>
            </a:r>
          </a:p>
          <a:p>
            <a:pPr marL="1828800" indent="0">
              <a:spcBef>
                <a:spcPts val="0"/>
              </a:spcBef>
              <a:buNone/>
            </a:pPr>
            <a:r>
              <a:rPr lang="en-US" sz="2400" dirty="0">
                <a:hlinkClick r:id="rId3"/>
              </a:rPr>
              <a:t>merrill.april@cm-murray.com</a:t>
            </a:r>
            <a:endParaRPr lang="en-US" sz="2400" dirty="0"/>
          </a:p>
          <a:p>
            <a:pPr marL="1828800" indent="0">
              <a:spcBef>
                <a:spcPts val="0"/>
              </a:spcBef>
              <a:buNone/>
            </a:pPr>
            <a:endParaRPr lang="en-US" sz="2400" dirty="0"/>
          </a:p>
          <a:p>
            <a:pPr marL="1828800" indent="0">
              <a:spcBef>
                <a:spcPts val="0"/>
              </a:spcBef>
              <a:buNone/>
            </a:pPr>
            <a:endParaRPr lang="en-US" sz="2400" dirty="0"/>
          </a:p>
          <a:p>
            <a:pPr marL="1828800" indent="0">
              <a:spcBef>
                <a:spcPts val="0"/>
              </a:spcBef>
              <a:buNone/>
            </a:pPr>
            <a:r>
              <a:rPr lang="en-US" sz="2400" dirty="0"/>
              <a:t>Michael Avila</a:t>
            </a:r>
          </a:p>
          <a:p>
            <a:pPr marL="1828800" indent="0">
              <a:spcBef>
                <a:spcPts val="0"/>
              </a:spcBef>
              <a:buNone/>
            </a:pPr>
            <a:r>
              <a:rPr lang="en-US" sz="2400" dirty="0"/>
              <a:t>Fisher Phillips</a:t>
            </a:r>
          </a:p>
          <a:p>
            <a:pPr marL="1828800" indent="0">
              <a:spcBef>
                <a:spcPts val="0"/>
              </a:spcBef>
              <a:buNone/>
            </a:pPr>
            <a:r>
              <a:rPr lang="en-US" sz="2400" dirty="0"/>
              <a:t>610.230.2179</a:t>
            </a:r>
          </a:p>
          <a:p>
            <a:pPr marL="1828800" indent="0">
              <a:spcBef>
                <a:spcPts val="0"/>
              </a:spcBef>
              <a:buNone/>
            </a:pPr>
            <a:r>
              <a:rPr lang="en-US" sz="2400" dirty="0">
                <a:hlinkClick r:id="rId4"/>
              </a:rPr>
              <a:t>mavila@fisherphillips.com</a:t>
            </a:r>
            <a:endParaRPr lang="en-US" sz="2400" dirty="0"/>
          </a:p>
          <a:p>
            <a:pPr marL="1828800" indent="0">
              <a:spcBef>
                <a:spcPts val="0"/>
              </a:spcBef>
              <a:buNone/>
            </a:pPr>
            <a:endParaRPr lang="en-US" sz="2400" dirty="0"/>
          </a:p>
          <a:p>
            <a:pPr marL="1828800" indent="0">
              <a:spcBef>
                <a:spcPts val="0"/>
              </a:spcBef>
              <a:buNone/>
            </a:pPr>
            <a:endParaRPr lang="en-US" sz="2400" dirty="0"/>
          </a:p>
          <a:p>
            <a:pPr marL="1828800" indent="0">
              <a:spcBef>
                <a:spcPts val="0"/>
              </a:spcBef>
              <a:buNone/>
            </a:pPr>
            <a:endParaRPr lang="en-US" sz="2400" dirty="0"/>
          </a:p>
          <a:p>
            <a:pPr marL="1828800" indent="0">
              <a:spcBef>
                <a:spcPts val="0"/>
              </a:spcBef>
              <a:buNone/>
            </a:pPr>
            <a:r>
              <a:rPr lang="en-US" sz="2400" dirty="0"/>
              <a:t>Jonathan Cohen, QC</a:t>
            </a:r>
          </a:p>
          <a:p>
            <a:pPr marL="1828800" indent="0">
              <a:spcBef>
                <a:spcPts val="0"/>
              </a:spcBef>
              <a:buNone/>
            </a:pPr>
            <a:r>
              <a:rPr lang="en-US" sz="2400" dirty="0"/>
              <a:t>Littleton Chambers</a:t>
            </a:r>
          </a:p>
          <a:p>
            <a:pPr marL="1828800" indent="0">
              <a:spcBef>
                <a:spcPts val="0"/>
              </a:spcBef>
              <a:buNone/>
            </a:pPr>
            <a:r>
              <a:rPr lang="en-US" sz="2400" dirty="0"/>
              <a:t>Silk: 2016 | Call: 1999</a:t>
            </a:r>
          </a:p>
          <a:p>
            <a:pPr marL="1828800" indent="0">
              <a:spcBef>
                <a:spcPts val="0"/>
              </a:spcBef>
              <a:buNone/>
            </a:pPr>
            <a:r>
              <a:rPr lang="en-US" sz="2400" dirty="0">
                <a:hlinkClick r:id="rId5"/>
              </a:rPr>
              <a:t>jcohen@littletonchambers.co.uk</a:t>
            </a:r>
            <a:endParaRPr lang="en-US" sz="2400" dirty="0"/>
          </a:p>
          <a:p>
            <a:pPr marL="1828800" indent="0">
              <a:spcBef>
                <a:spcPts val="0"/>
              </a:spcBef>
              <a:buNone/>
            </a:pPr>
            <a:endParaRPr lang="en-US" sz="2400" dirty="0"/>
          </a:p>
          <a:p>
            <a:pPr marL="1828800" indent="0">
              <a:spcBef>
                <a:spcPts val="0"/>
              </a:spcBef>
              <a:buNone/>
            </a:pPr>
            <a:endParaRPr lang="en-US" sz="2400" dirty="0"/>
          </a:p>
          <a:p>
            <a:pPr marL="1828800" indent="0">
              <a:spcBef>
                <a:spcPts val="0"/>
              </a:spcBef>
              <a:buNone/>
            </a:pPr>
            <a:endParaRPr lang="en-US" sz="2400" dirty="0"/>
          </a:p>
          <a:p>
            <a:pPr marL="1828800" indent="0">
              <a:spcBef>
                <a:spcPts val="0"/>
              </a:spcBef>
              <a:buNone/>
            </a:pPr>
            <a:r>
              <a:rPr lang="en-US" sz="2400" dirty="0"/>
              <a:t>Christopher Stief</a:t>
            </a:r>
          </a:p>
          <a:p>
            <a:pPr marL="1828800" indent="0">
              <a:spcBef>
                <a:spcPts val="0"/>
              </a:spcBef>
              <a:buNone/>
            </a:pPr>
            <a:r>
              <a:rPr lang="en-US" sz="2400" dirty="0"/>
              <a:t>Fisher Phillips</a:t>
            </a:r>
          </a:p>
          <a:p>
            <a:pPr marL="1828800" indent="0">
              <a:spcBef>
                <a:spcPts val="0"/>
              </a:spcBef>
              <a:buNone/>
            </a:pPr>
            <a:r>
              <a:rPr lang="en-US" sz="2400" dirty="0"/>
              <a:t>610.230.2130</a:t>
            </a:r>
          </a:p>
          <a:p>
            <a:pPr marL="1828800" indent="0">
              <a:spcBef>
                <a:spcPts val="0"/>
              </a:spcBef>
              <a:buNone/>
            </a:pPr>
            <a:r>
              <a:rPr lang="en-US" sz="2400" dirty="0">
                <a:hlinkClick r:id="rId6"/>
              </a:rPr>
              <a:t>cstief@fisherphillips.com</a:t>
            </a:r>
            <a:endParaRPr lang="en-US" sz="2400" dirty="0"/>
          </a:p>
          <a:p>
            <a:pPr marL="1828800" indent="0">
              <a:spcBef>
                <a:spcPts val="0"/>
              </a:spcBef>
              <a:buNone/>
            </a:pPr>
            <a:endParaRPr lang="en-US" sz="2400" dirty="0"/>
          </a:p>
        </p:txBody>
      </p:sp>
      <p:pic>
        <p:nvPicPr>
          <p:cNvPr id="7" name="Picture 6">
            <a:extLst>
              <a:ext uri="{FF2B5EF4-FFF2-40B4-BE49-F238E27FC236}">
                <a16:creationId xmlns:a16="http://schemas.microsoft.com/office/drawing/2014/main" id="{A0423569-1947-49B0-A906-9925CD90F836}"/>
              </a:ext>
            </a:extLst>
          </p:cNvPr>
          <p:cNvPicPr>
            <a:picLocks noChangeAspect="1"/>
          </p:cNvPicPr>
          <p:nvPr/>
        </p:nvPicPr>
        <p:blipFill rotWithShape="1">
          <a:blip r:embed="rId7" cstate="print">
            <a:clrChange>
              <a:clrFrom>
                <a:srgbClr val="E6E5E3"/>
              </a:clrFrom>
              <a:clrTo>
                <a:srgbClr val="E6E5E3">
                  <a:alpha val="0"/>
                </a:srgbClr>
              </a:clrTo>
            </a:clrChange>
            <a:extLst>
              <a:ext uri="{28A0092B-C50C-407E-A947-70E740481C1C}">
                <a14:useLocalDpi xmlns:a14="http://schemas.microsoft.com/office/drawing/2010/main" val="0"/>
              </a:ext>
            </a:extLst>
          </a:blip>
          <a:srcRect r="10526"/>
          <a:stretch/>
        </p:blipFill>
        <p:spPr>
          <a:xfrm>
            <a:off x="-76200" y="3923813"/>
            <a:ext cx="1830835" cy="1362020"/>
          </a:xfrm>
          <a:prstGeom prst="rect">
            <a:avLst/>
          </a:prstGeom>
        </p:spPr>
      </p:pic>
      <p:pic>
        <p:nvPicPr>
          <p:cNvPr id="10" name="Picture 9">
            <a:extLst>
              <a:ext uri="{FF2B5EF4-FFF2-40B4-BE49-F238E27FC236}">
                <a16:creationId xmlns:a16="http://schemas.microsoft.com/office/drawing/2014/main" id="{DDBE71DA-5C5B-47DD-98B4-32C06FA56297}"/>
              </a:ext>
            </a:extLst>
          </p:cNvPr>
          <p:cNvPicPr>
            <a:picLocks noChangeAspect="1"/>
          </p:cNvPicPr>
          <p:nvPr/>
        </p:nvPicPr>
        <p:blipFill rotWithShape="1">
          <a:blip r:embed="rId8" cstate="print">
            <a:clrChange>
              <a:clrFrom>
                <a:srgbClr val="EAEBF0"/>
              </a:clrFrom>
              <a:clrTo>
                <a:srgbClr val="EAEBF0">
                  <a:alpha val="0"/>
                </a:srgbClr>
              </a:clrTo>
            </a:clrChange>
            <a:extLst>
              <a:ext uri="{28A0092B-C50C-407E-A947-70E740481C1C}">
                <a14:useLocalDpi xmlns:a14="http://schemas.microsoft.com/office/drawing/2010/main" val="0"/>
              </a:ext>
            </a:extLst>
          </a:blip>
          <a:srcRect l="19434" r="10254"/>
          <a:stretch/>
        </p:blipFill>
        <p:spPr>
          <a:xfrm>
            <a:off x="6096000" y="3745484"/>
            <a:ext cx="1600201" cy="1518412"/>
          </a:xfrm>
          <a:prstGeom prst="rect">
            <a:avLst/>
          </a:prstGeom>
        </p:spPr>
      </p:pic>
      <p:pic>
        <p:nvPicPr>
          <p:cNvPr id="12" name="Picture 11">
            <a:extLst>
              <a:ext uri="{FF2B5EF4-FFF2-40B4-BE49-F238E27FC236}">
                <a16:creationId xmlns:a16="http://schemas.microsoft.com/office/drawing/2014/main" id="{5004718F-8814-4A81-B879-AA44C676BAF0}"/>
              </a:ext>
            </a:extLst>
          </p:cNvPr>
          <p:cNvPicPr>
            <a:picLocks noChangeAspect="1"/>
          </p:cNvPicPr>
          <p:nvPr/>
        </p:nvPicPr>
        <p:blipFill rotWithShape="1">
          <a:blip r:embed="rId9">
            <a:extLst>
              <a:ext uri="{28A0092B-C50C-407E-A947-70E740481C1C}">
                <a14:useLocalDpi xmlns:a14="http://schemas.microsoft.com/office/drawing/2010/main" val="0"/>
              </a:ext>
            </a:extLst>
          </a:blip>
          <a:srcRect l="8436" r="15843" b="11791"/>
          <a:stretch/>
        </p:blipFill>
        <p:spPr>
          <a:xfrm>
            <a:off x="198153" y="1572167"/>
            <a:ext cx="1556482" cy="1552033"/>
          </a:xfrm>
          <a:prstGeom prst="rect">
            <a:avLst/>
          </a:prstGeom>
        </p:spPr>
      </p:pic>
      <p:pic>
        <p:nvPicPr>
          <p:cNvPr id="14" name="Picture 13">
            <a:extLst>
              <a:ext uri="{FF2B5EF4-FFF2-40B4-BE49-F238E27FC236}">
                <a16:creationId xmlns:a16="http://schemas.microsoft.com/office/drawing/2014/main" id="{788E5D75-625D-4593-9973-28E965189EE1}"/>
              </a:ext>
            </a:extLst>
          </p:cNvPr>
          <p:cNvPicPr>
            <a:picLocks noChangeAspect="1"/>
          </p:cNvPicPr>
          <p:nvPr/>
        </p:nvPicPr>
        <p:blipFill rotWithShape="1">
          <a:blip r:embed="rId10" cstate="print">
            <a:clrChange>
              <a:clrFrom>
                <a:srgbClr val="E1DDDE"/>
              </a:clrFrom>
              <a:clrTo>
                <a:srgbClr val="E1DDDE">
                  <a:alpha val="0"/>
                </a:srgbClr>
              </a:clrTo>
            </a:clrChange>
            <a:extLst>
              <a:ext uri="{28A0092B-C50C-407E-A947-70E740481C1C}">
                <a14:useLocalDpi xmlns:a14="http://schemas.microsoft.com/office/drawing/2010/main" val="0"/>
              </a:ext>
            </a:extLst>
          </a:blip>
          <a:srcRect l="21405" r="10814"/>
          <a:stretch/>
        </p:blipFill>
        <p:spPr>
          <a:xfrm>
            <a:off x="6101619" y="1294352"/>
            <a:ext cx="1556482" cy="1448883"/>
          </a:xfrm>
          <a:prstGeom prst="rect">
            <a:avLst/>
          </a:prstGeom>
        </p:spPr>
      </p:pic>
    </p:spTree>
    <p:extLst>
      <p:ext uri="{BB962C8B-B14F-4D97-AF65-F5344CB8AC3E}">
        <p14:creationId xmlns:p14="http://schemas.microsoft.com/office/powerpoint/2010/main" val="119594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0AD-58AF-4514-88F6-D001DB2E9E5E}"/>
              </a:ext>
            </a:extLst>
          </p:cNvPr>
          <p:cNvSpPr>
            <a:spLocks noGrp="1"/>
          </p:cNvSpPr>
          <p:nvPr>
            <p:ph type="ctrTitle"/>
          </p:nvPr>
        </p:nvSpPr>
        <p:spPr>
          <a:xfrm>
            <a:off x="457200" y="304800"/>
            <a:ext cx="9144000" cy="935037"/>
          </a:xfrm>
        </p:spPr>
        <p:txBody>
          <a:bodyPr>
            <a:normAutofit/>
          </a:bodyPr>
          <a:lstStyle/>
          <a:p>
            <a:pPr algn="l"/>
            <a:r>
              <a:rPr lang="en-US" sz="3800" dirty="0">
                <a:solidFill>
                  <a:srgbClr val="C00000"/>
                </a:solidFill>
              </a:rPr>
              <a:t>UP NEXT</a:t>
            </a:r>
          </a:p>
        </p:txBody>
      </p:sp>
      <p:sp>
        <p:nvSpPr>
          <p:cNvPr id="3" name="Subtitle 2">
            <a:extLst>
              <a:ext uri="{FF2B5EF4-FFF2-40B4-BE49-F238E27FC236}">
                <a16:creationId xmlns:a16="http://schemas.microsoft.com/office/drawing/2014/main" id="{21B3D398-628E-460E-9969-AB871FF53037}"/>
              </a:ext>
            </a:extLst>
          </p:cNvPr>
          <p:cNvSpPr>
            <a:spLocks noGrp="1"/>
          </p:cNvSpPr>
          <p:nvPr>
            <p:ph type="subTitle" idx="1"/>
          </p:nvPr>
        </p:nvSpPr>
        <p:spPr>
          <a:xfrm>
            <a:off x="609600" y="1447800"/>
            <a:ext cx="10972800" cy="3810000"/>
          </a:xfrm>
        </p:spPr>
        <p:txBody>
          <a:bodyPr>
            <a:normAutofit lnSpcReduction="10000"/>
          </a:bodyPr>
          <a:lstStyle/>
          <a:p>
            <a:pPr algn="l"/>
            <a:r>
              <a:rPr lang="en-US" i="1" dirty="0"/>
              <a:t>The Impact of Global Disruption on Restrictive Covenants, and Protection of Confidential Information and other Business Interests around the World </a:t>
            </a:r>
          </a:p>
          <a:p>
            <a:pPr algn="l"/>
            <a:r>
              <a:rPr lang="en-US" sz="2000" dirty="0"/>
              <a:t>	Tuesday 22 September</a:t>
            </a:r>
          </a:p>
          <a:p>
            <a:pPr algn="l"/>
            <a:r>
              <a:rPr lang="en-US" sz="2000" dirty="0"/>
              <a:t>	4.00 pm – 5.00 pm BST / 11.00 am – 12.00 pm EDT / 5.00 pm – 6.00 pm GMT </a:t>
            </a:r>
          </a:p>
          <a:p>
            <a:pPr algn="l"/>
            <a:endParaRPr lang="en-US" i="1" dirty="0"/>
          </a:p>
          <a:p>
            <a:pPr algn="l"/>
            <a:r>
              <a:rPr lang="en-US" i="1" dirty="0"/>
              <a:t>Atypical Worker Restraints and Beyond: Protecting Confidential Information and other Business Interests in Atypical Worker, Independent Contractor, Shareholder and Franchise Relationships</a:t>
            </a:r>
          </a:p>
          <a:p>
            <a:pPr algn="l"/>
            <a:r>
              <a:rPr lang="en-US" sz="2000" dirty="0"/>
              <a:t>	Wednesday 2 December</a:t>
            </a:r>
          </a:p>
          <a:p>
            <a:pPr algn="l"/>
            <a:r>
              <a:rPr lang="en-US" sz="2000"/>
              <a:t>	4.00 </a:t>
            </a:r>
            <a:r>
              <a:rPr lang="en-US" sz="2000" dirty="0"/>
              <a:t>pm – 5.00 pm BST / 11.00 am – 12.00 pm EDT / 5.00 pm – 6.00 pm GMT </a:t>
            </a:r>
          </a:p>
          <a:p>
            <a:pPr algn="l"/>
            <a:endParaRPr lang="en-US" dirty="0"/>
          </a:p>
          <a:p>
            <a:pPr algn="l"/>
            <a:endParaRPr lang="en-US" dirty="0"/>
          </a:p>
        </p:txBody>
      </p:sp>
    </p:spTree>
    <p:extLst>
      <p:ext uri="{BB962C8B-B14F-4D97-AF65-F5344CB8AC3E}">
        <p14:creationId xmlns:p14="http://schemas.microsoft.com/office/powerpoint/2010/main" val="405957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0AD-58AF-4514-88F6-D001DB2E9E5E}"/>
              </a:ext>
            </a:extLst>
          </p:cNvPr>
          <p:cNvSpPr>
            <a:spLocks noGrp="1"/>
          </p:cNvSpPr>
          <p:nvPr>
            <p:ph type="ctrTitle"/>
          </p:nvPr>
        </p:nvSpPr>
        <p:spPr>
          <a:xfrm>
            <a:off x="457200" y="304800"/>
            <a:ext cx="9144000" cy="935037"/>
          </a:xfrm>
        </p:spPr>
        <p:txBody>
          <a:bodyPr>
            <a:normAutofit/>
          </a:bodyPr>
          <a:lstStyle/>
          <a:p>
            <a:pPr algn="l"/>
            <a:r>
              <a:rPr lang="en-US" sz="3800" dirty="0">
                <a:solidFill>
                  <a:srgbClr val="C00000"/>
                </a:solidFill>
              </a:rPr>
              <a:t>MARK YOUR CALENDAR</a:t>
            </a:r>
          </a:p>
        </p:txBody>
      </p:sp>
      <p:sp>
        <p:nvSpPr>
          <p:cNvPr id="3" name="Subtitle 2">
            <a:extLst>
              <a:ext uri="{FF2B5EF4-FFF2-40B4-BE49-F238E27FC236}">
                <a16:creationId xmlns:a16="http://schemas.microsoft.com/office/drawing/2014/main" id="{21B3D398-628E-460E-9969-AB871FF53037}"/>
              </a:ext>
            </a:extLst>
          </p:cNvPr>
          <p:cNvSpPr>
            <a:spLocks noGrp="1"/>
          </p:cNvSpPr>
          <p:nvPr>
            <p:ph type="subTitle" idx="1"/>
          </p:nvPr>
        </p:nvSpPr>
        <p:spPr>
          <a:xfrm>
            <a:off x="609600" y="1676400"/>
            <a:ext cx="10972800" cy="3581400"/>
          </a:xfrm>
        </p:spPr>
        <p:txBody>
          <a:bodyPr>
            <a:normAutofit fontScale="92500" lnSpcReduction="20000"/>
          </a:bodyPr>
          <a:lstStyle/>
          <a:p>
            <a:pPr algn="l"/>
            <a:r>
              <a:rPr lang="en-US" sz="2600" dirty="0"/>
              <a:t>Coming up in September 2021 In-Person Once Again</a:t>
            </a:r>
          </a:p>
          <a:p>
            <a:pPr algn="l"/>
            <a:r>
              <a:rPr lang="en-US" dirty="0"/>
              <a:t>	 -- or at least we all hope so. . . .</a:t>
            </a:r>
          </a:p>
          <a:p>
            <a:pPr algn="l"/>
            <a:endParaRPr lang="en-US" dirty="0"/>
          </a:p>
          <a:p>
            <a:pPr algn="l"/>
            <a:r>
              <a:rPr lang="en-US" sz="2600" i="1" dirty="0"/>
              <a:t>Second International Restrictive Covenant and Confidential Information Conference</a:t>
            </a:r>
          </a:p>
          <a:p>
            <a:pPr algn="l"/>
            <a:endParaRPr lang="en-US" dirty="0"/>
          </a:p>
          <a:p>
            <a:pPr algn="l"/>
            <a:r>
              <a:rPr lang="en-US" sz="2000" dirty="0"/>
              <a:t>	Wednesday, 22 Sept. 2021 	Welcome Drinks, 6.30 - 9.00 pm</a:t>
            </a:r>
          </a:p>
          <a:p>
            <a:pPr algn="l"/>
            <a:r>
              <a:rPr lang="en-US" sz="2000" dirty="0"/>
              <a:t>	Thursday, 23 Sept. 2021 		Conference - 8.45 am - 5.30 pm, with Closing Drinks</a:t>
            </a:r>
          </a:p>
          <a:p>
            <a:pPr algn="l"/>
            <a:endParaRPr lang="en-US" sz="2000" dirty="0"/>
          </a:p>
          <a:p>
            <a:pPr algn="l"/>
            <a:r>
              <a:rPr lang="en-US" sz="2000" dirty="0"/>
              <a:t>Venue:	One Whitehall Place, 1 Whitehall Court, Westminster, London SW1A 2EJ</a:t>
            </a:r>
          </a:p>
          <a:p>
            <a:pPr algn="l"/>
            <a:endParaRPr lang="en-US" dirty="0"/>
          </a:p>
          <a:p>
            <a:pPr algn="l"/>
            <a:endParaRPr lang="en-US" dirty="0"/>
          </a:p>
        </p:txBody>
      </p:sp>
    </p:spTree>
    <p:extLst>
      <p:ext uri="{BB962C8B-B14F-4D97-AF65-F5344CB8AC3E}">
        <p14:creationId xmlns:p14="http://schemas.microsoft.com/office/powerpoint/2010/main" val="47729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09600" y="675591"/>
            <a:ext cx="10972800" cy="1305610"/>
          </a:xfrm>
        </p:spPr>
        <p:txBody>
          <a:bodyPr/>
          <a:lstStyle/>
          <a:p>
            <a:pPr>
              <a:defRPr/>
            </a:pPr>
            <a:r>
              <a:rPr lang="en-US" sz="3800" dirty="0">
                <a:solidFill>
                  <a:srgbClr val="C00000"/>
                </a:solidFill>
              </a:rPr>
              <a:t>TRADE SECRET PROTECTION IN THE “NEW NORMAL”</a:t>
            </a:r>
          </a:p>
        </p:txBody>
      </p:sp>
      <p:sp>
        <p:nvSpPr>
          <p:cNvPr id="18" name="Subtitle 17"/>
          <p:cNvSpPr>
            <a:spLocks noGrp="1"/>
          </p:cNvSpPr>
          <p:nvPr>
            <p:ph type="subTitle" idx="1"/>
          </p:nvPr>
        </p:nvSpPr>
        <p:spPr>
          <a:xfrm>
            <a:off x="2209800" y="2825407"/>
            <a:ext cx="7821612" cy="1524000"/>
          </a:xfrm>
        </p:spPr>
        <p:txBody>
          <a:bodyPr rtlCol="0">
            <a:normAutofit/>
          </a:bodyPr>
          <a:lstStyle/>
          <a:p>
            <a:pPr>
              <a:defRPr/>
            </a:pPr>
            <a:r>
              <a:rPr lang="en-US" sz="3200" b="1" dirty="0">
                <a:solidFill>
                  <a:schemeClr val="bg1">
                    <a:lumMod val="50000"/>
                  </a:schemeClr>
                </a:solidFill>
              </a:rPr>
              <a:t>Is Your Information Secure from WFH and RTW Mishaps and Misappropriation?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09600" y="304800"/>
            <a:ext cx="10972800" cy="1305610"/>
          </a:xfrm>
        </p:spPr>
        <p:txBody>
          <a:bodyPr/>
          <a:lstStyle/>
          <a:p>
            <a:pPr>
              <a:defRPr/>
            </a:pPr>
            <a:r>
              <a:rPr lang="en-US" sz="3800" dirty="0">
                <a:solidFill>
                  <a:srgbClr val="C00000"/>
                </a:solidFill>
              </a:rPr>
              <a:t>TRADE SECRET PROTECTION IN THE “NEW NORMAL”</a:t>
            </a:r>
          </a:p>
        </p:txBody>
      </p:sp>
      <p:sp>
        <p:nvSpPr>
          <p:cNvPr id="18" name="Subtitle 17"/>
          <p:cNvSpPr>
            <a:spLocks noGrp="1"/>
          </p:cNvSpPr>
          <p:nvPr>
            <p:ph type="subTitle" idx="1"/>
          </p:nvPr>
        </p:nvSpPr>
        <p:spPr>
          <a:xfrm>
            <a:off x="2057400" y="1828800"/>
            <a:ext cx="7821612" cy="3349797"/>
          </a:xfrm>
        </p:spPr>
        <p:txBody>
          <a:bodyPr rtlCol="0">
            <a:normAutofit lnSpcReduction="10000"/>
          </a:bodyPr>
          <a:lstStyle/>
          <a:p>
            <a:pPr>
              <a:defRPr/>
            </a:pPr>
            <a:r>
              <a:rPr lang="en-US" sz="3200" b="1" dirty="0">
                <a:solidFill>
                  <a:schemeClr val="bg1">
                    <a:lumMod val="50000"/>
                  </a:schemeClr>
                </a:solidFill>
              </a:rPr>
              <a:t>Mechanics of Today’s Program</a:t>
            </a:r>
          </a:p>
          <a:p>
            <a:pPr marL="457200" indent="-457200" algn="l">
              <a:buFont typeface="Arial" panose="020B0604020202020204" pitchFamily="34" charset="0"/>
              <a:buChar char="•"/>
              <a:defRPr/>
            </a:pPr>
            <a:endParaRPr lang="en-US" sz="1200" b="1" dirty="0">
              <a:solidFill>
                <a:schemeClr val="bg1">
                  <a:lumMod val="50000"/>
                </a:schemeClr>
              </a:solidFill>
            </a:endParaRPr>
          </a:p>
          <a:p>
            <a:pPr marL="457200" indent="-457200" algn="l">
              <a:buFont typeface="Arial" panose="020B0604020202020204" pitchFamily="34" charset="0"/>
              <a:buChar char="•"/>
              <a:defRPr/>
            </a:pPr>
            <a:r>
              <a:rPr lang="en-US" sz="2000" b="1" dirty="0">
                <a:solidFill>
                  <a:schemeClr val="bg1">
                    <a:lumMod val="50000"/>
                  </a:schemeClr>
                </a:solidFill>
              </a:rPr>
              <a:t>Only the panel is on video today</a:t>
            </a:r>
          </a:p>
          <a:p>
            <a:pPr marL="457200" indent="-457200" algn="l">
              <a:buFont typeface="Arial" panose="020B0604020202020204" pitchFamily="34" charset="0"/>
              <a:buChar char="•"/>
              <a:defRPr/>
            </a:pPr>
            <a:r>
              <a:rPr lang="en-US" sz="2000" b="1" dirty="0">
                <a:solidFill>
                  <a:schemeClr val="bg1">
                    <a:lumMod val="50000"/>
                  </a:schemeClr>
                </a:solidFill>
              </a:rPr>
              <a:t>Attendees are muted to keep the audio line clear</a:t>
            </a:r>
          </a:p>
          <a:p>
            <a:pPr marL="457200" indent="-457200" algn="l">
              <a:buFont typeface="Arial" panose="020B0604020202020204" pitchFamily="34" charset="0"/>
              <a:buChar char="•"/>
              <a:defRPr/>
            </a:pPr>
            <a:r>
              <a:rPr lang="en-US" sz="2000" b="1" dirty="0">
                <a:solidFill>
                  <a:schemeClr val="bg1">
                    <a:lumMod val="50000"/>
                  </a:schemeClr>
                </a:solidFill>
              </a:rPr>
              <a:t>Questions are welcomed – please use chat function to send questions to moderator Chris Stief</a:t>
            </a:r>
          </a:p>
          <a:p>
            <a:pPr marL="457200" indent="-457200" algn="l">
              <a:buFont typeface="Arial" panose="020B0604020202020204" pitchFamily="34" charset="0"/>
              <a:buChar char="•"/>
              <a:defRPr/>
            </a:pPr>
            <a:r>
              <a:rPr lang="en-US" sz="2000" b="1" dirty="0">
                <a:solidFill>
                  <a:schemeClr val="bg1">
                    <a:lumMod val="50000"/>
                  </a:schemeClr>
                </a:solidFill>
              </a:rPr>
              <a:t>This program will be recorded</a:t>
            </a:r>
          </a:p>
          <a:p>
            <a:pPr marL="457200" indent="-457200" algn="l">
              <a:buFont typeface="Arial" panose="020B0604020202020204" pitchFamily="34" charset="0"/>
              <a:buChar char="•"/>
              <a:defRPr/>
            </a:pPr>
            <a:r>
              <a:rPr lang="en-US" sz="2000" b="1" dirty="0">
                <a:solidFill>
                  <a:schemeClr val="bg1">
                    <a:lumMod val="50000"/>
                  </a:schemeClr>
                </a:solidFill>
              </a:rPr>
              <a:t>The recording, notes of discussion and a PowerPoint outline will be circulated to attendees following the program</a:t>
            </a:r>
          </a:p>
          <a:p>
            <a:pPr marL="457200" indent="-457200" algn="l">
              <a:buFont typeface="Arial" panose="020B0604020202020204" pitchFamily="34" charset="0"/>
              <a:buChar char="•"/>
              <a:defRPr/>
            </a:pPr>
            <a:endParaRPr lang="en-US" sz="2000" b="1" dirty="0">
              <a:solidFill>
                <a:schemeClr val="bg1">
                  <a:lumMod val="50000"/>
                </a:schemeClr>
              </a:solidFill>
            </a:endParaRPr>
          </a:p>
          <a:p>
            <a:pPr marL="457200" indent="-457200" algn="l">
              <a:buFont typeface="Arial" panose="020B0604020202020204" pitchFamily="34" charset="0"/>
              <a:buChar char="•"/>
              <a:defRPr/>
            </a:pPr>
            <a:endParaRPr lang="en-US" sz="2000" b="1" dirty="0">
              <a:solidFill>
                <a:schemeClr val="bg1">
                  <a:lumMod val="50000"/>
                </a:schemeClr>
              </a:solidFill>
            </a:endParaRPr>
          </a:p>
        </p:txBody>
      </p:sp>
    </p:spTree>
    <p:extLst>
      <p:ext uri="{BB962C8B-B14F-4D97-AF65-F5344CB8AC3E}">
        <p14:creationId xmlns:p14="http://schemas.microsoft.com/office/powerpoint/2010/main" val="85924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9601200" cy="619614"/>
          </a:xfrm>
        </p:spPr>
        <p:txBody>
          <a:bodyPr>
            <a:normAutofit/>
          </a:bodyPr>
          <a:lstStyle/>
          <a:p>
            <a:pPr>
              <a:defRPr/>
            </a:pPr>
            <a:r>
              <a:rPr lang="en-US" dirty="0"/>
              <a:t>Today’s Speakers</a:t>
            </a:r>
          </a:p>
        </p:txBody>
      </p:sp>
      <p:sp>
        <p:nvSpPr>
          <p:cNvPr id="9" name="Content Placeholder 8">
            <a:extLst>
              <a:ext uri="{FF2B5EF4-FFF2-40B4-BE49-F238E27FC236}">
                <a16:creationId xmlns:a16="http://schemas.microsoft.com/office/drawing/2014/main" id="{29D5A5A0-CD9D-4B6B-B7EE-EDCBA15AA1A6}"/>
              </a:ext>
            </a:extLst>
          </p:cNvPr>
          <p:cNvSpPr>
            <a:spLocks noGrp="1"/>
          </p:cNvSpPr>
          <p:nvPr>
            <p:ph idx="1"/>
          </p:nvPr>
        </p:nvSpPr>
        <p:spPr>
          <a:xfrm>
            <a:off x="762000" y="990600"/>
            <a:ext cx="9144000" cy="3581397"/>
          </a:xfrm>
        </p:spPr>
        <p:txBody>
          <a:bodyPr>
            <a:noAutofit/>
          </a:bodyPr>
          <a:lstStyle/>
          <a:p>
            <a:pPr marL="0" indent="0">
              <a:buNone/>
            </a:pPr>
            <a:endParaRPr lang="en-US" sz="2400" dirty="0"/>
          </a:p>
          <a:p>
            <a:pPr marL="0" indent="0">
              <a:buNone/>
            </a:pPr>
            <a:r>
              <a:rPr lang="en-US" sz="2400" u="sng" dirty="0"/>
              <a:t>Panelists</a:t>
            </a:r>
          </a:p>
          <a:p>
            <a:pPr marL="0" indent="0">
              <a:buNone/>
            </a:pPr>
            <a:endParaRPr lang="en-US" sz="2400" u="sng" dirty="0"/>
          </a:p>
          <a:p>
            <a:pPr marL="1828800" indent="0">
              <a:buNone/>
            </a:pPr>
            <a:r>
              <a:rPr lang="en-US" sz="2400" dirty="0"/>
              <a:t>Merrill April – CM Murray LLP</a:t>
            </a:r>
          </a:p>
          <a:p>
            <a:pPr marL="1828800" indent="0">
              <a:buNone/>
            </a:pPr>
            <a:endParaRPr lang="en-US" sz="2400" dirty="0"/>
          </a:p>
          <a:p>
            <a:pPr marL="1828800" indent="0">
              <a:buNone/>
            </a:pPr>
            <a:r>
              <a:rPr lang="en-US" sz="2400" dirty="0"/>
              <a:t>Michael Avila – Fisher Phillips</a:t>
            </a:r>
          </a:p>
          <a:p>
            <a:pPr marL="1828800" indent="0">
              <a:buNone/>
            </a:pPr>
            <a:endParaRPr lang="en-US" sz="2400" dirty="0"/>
          </a:p>
          <a:p>
            <a:pPr marL="1828800" indent="0">
              <a:buNone/>
            </a:pPr>
            <a:r>
              <a:rPr lang="en-US" sz="2400" dirty="0"/>
              <a:t>Jonathan Cohen, QC – Littleton Chambers</a:t>
            </a:r>
          </a:p>
        </p:txBody>
      </p:sp>
      <p:pic>
        <p:nvPicPr>
          <p:cNvPr id="7" name="Picture 6">
            <a:extLst>
              <a:ext uri="{FF2B5EF4-FFF2-40B4-BE49-F238E27FC236}">
                <a16:creationId xmlns:a16="http://schemas.microsoft.com/office/drawing/2014/main" id="{A0423569-1947-49B0-A906-9925CD90F836}"/>
              </a:ext>
            </a:extLst>
          </p:cNvPr>
          <p:cNvPicPr>
            <a:picLocks noChangeAspect="1"/>
          </p:cNvPicPr>
          <p:nvPr/>
        </p:nvPicPr>
        <p:blipFill rotWithShape="1">
          <a:blip r:embed="rId3" cstate="print">
            <a:clrChange>
              <a:clrFrom>
                <a:srgbClr val="E6E5E3"/>
              </a:clrFrom>
              <a:clrTo>
                <a:srgbClr val="E6E5E3">
                  <a:alpha val="0"/>
                </a:srgbClr>
              </a:clrTo>
            </a:clrChange>
            <a:extLst>
              <a:ext uri="{28A0092B-C50C-407E-A947-70E740481C1C}">
                <a14:useLocalDpi xmlns:a14="http://schemas.microsoft.com/office/drawing/2010/main" val="0"/>
              </a:ext>
            </a:extLst>
          </a:blip>
          <a:srcRect r="10526"/>
          <a:stretch/>
        </p:blipFill>
        <p:spPr>
          <a:xfrm>
            <a:off x="1028700" y="3198694"/>
            <a:ext cx="1295400" cy="963692"/>
          </a:xfrm>
          <a:prstGeom prst="rect">
            <a:avLst/>
          </a:prstGeom>
        </p:spPr>
      </p:pic>
      <p:pic>
        <p:nvPicPr>
          <p:cNvPr id="10" name="Picture 9">
            <a:extLst>
              <a:ext uri="{FF2B5EF4-FFF2-40B4-BE49-F238E27FC236}">
                <a16:creationId xmlns:a16="http://schemas.microsoft.com/office/drawing/2014/main" id="{DDBE71DA-5C5B-47DD-98B4-32C06FA56297}"/>
              </a:ext>
            </a:extLst>
          </p:cNvPr>
          <p:cNvPicPr>
            <a:picLocks noChangeAspect="1"/>
          </p:cNvPicPr>
          <p:nvPr/>
        </p:nvPicPr>
        <p:blipFill rotWithShape="1">
          <a:blip r:embed="rId4" cstate="print">
            <a:clrChange>
              <a:clrFrom>
                <a:srgbClr val="EAEBF0"/>
              </a:clrFrom>
              <a:clrTo>
                <a:srgbClr val="EAEBF0">
                  <a:alpha val="0"/>
                </a:srgbClr>
              </a:clrTo>
            </a:clrChange>
            <a:extLst>
              <a:ext uri="{28A0092B-C50C-407E-A947-70E740481C1C}">
                <a14:useLocalDpi xmlns:a14="http://schemas.microsoft.com/office/drawing/2010/main" val="0"/>
              </a:ext>
            </a:extLst>
          </a:blip>
          <a:srcRect l="19434" r="10254"/>
          <a:stretch/>
        </p:blipFill>
        <p:spPr>
          <a:xfrm>
            <a:off x="5753098" y="489192"/>
            <a:ext cx="1371601" cy="1301496"/>
          </a:xfrm>
          <a:prstGeom prst="rect">
            <a:avLst/>
          </a:prstGeom>
        </p:spPr>
      </p:pic>
      <p:pic>
        <p:nvPicPr>
          <p:cNvPr id="12" name="Picture 11">
            <a:extLst>
              <a:ext uri="{FF2B5EF4-FFF2-40B4-BE49-F238E27FC236}">
                <a16:creationId xmlns:a16="http://schemas.microsoft.com/office/drawing/2014/main" id="{5004718F-8814-4A81-B879-AA44C676BAF0}"/>
              </a:ext>
            </a:extLst>
          </p:cNvPr>
          <p:cNvPicPr>
            <a:picLocks noChangeAspect="1"/>
          </p:cNvPicPr>
          <p:nvPr/>
        </p:nvPicPr>
        <p:blipFill rotWithShape="1">
          <a:blip r:embed="rId5">
            <a:extLst>
              <a:ext uri="{28A0092B-C50C-407E-A947-70E740481C1C}">
                <a14:useLocalDpi xmlns:a14="http://schemas.microsoft.com/office/drawing/2010/main" val="0"/>
              </a:ext>
            </a:extLst>
          </a:blip>
          <a:srcRect l="8436" r="15843" b="11791"/>
          <a:stretch/>
        </p:blipFill>
        <p:spPr>
          <a:xfrm>
            <a:off x="1066800" y="1981200"/>
            <a:ext cx="1219201" cy="1215716"/>
          </a:xfrm>
          <a:prstGeom prst="rect">
            <a:avLst/>
          </a:prstGeom>
        </p:spPr>
      </p:pic>
      <p:pic>
        <p:nvPicPr>
          <p:cNvPr id="14" name="Picture 13">
            <a:extLst>
              <a:ext uri="{FF2B5EF4-FFF2-40B4-BE49-F238E27FC236}">
                <a16:creationId xmlns:a16="http://schemas.microsoft.com/office/drawing/2014/main" id="{788E5D75-625D-4593-9973-28E965189EE1}"/>
              </a:ext>
            </a:extLst>
          </p:cNvPr>
          <p:cNvPicPr>
            <a:picLocks noChangeAspect="1"/>
          </p:cNvPicPr>
          <p:nvPr/>
        </p:nvPicPr>
        <p:blipFill rotWithShape="1">
          <a:blip r:embed="rId6" cstate="print">
            <a:clrChange>
              <a:clrFrom>
                <a:srgbClr val="E1DDDE"/>
              </a:clrFrom>
              <a:clrTo>
                <a:srgbClr val="E1DDDE">
                  <a:alpha val="0"/>
                </a:srgbClr>
              </a:clrTo>
            </a:clrChange>
            <a:extLst>
              <a:ext uri="{28A0092B-C50C-407E-A947-70E740481C1C}">
                <a14:useLocalDpi xmlns:a14="http://schemas.microsoft.com/office/drawing/2010/main" val="0"/>
              </a:ext>
            </a:extLst>
          </a:blip>
          <a:srcRect l="21405" r="10814"/>
          <a:stretch/>
        </p:blipFill>
        <p:spPr>
          <a:xfrm>
            <a:off x="1295400" y="4324522"/>
            <a:ext cx="1143000" cy="1063985"/>
          </a:xfrm>
          <a:prstGeom prst="rect">
            <a:avLst/>
          </a:prstGeom>
        </p:spPr>
      </p:pic>
      <p:sp>
        <p:nvSpPr>
          <p:cNvPr id="15" name="Rectangle 14">
            <a:extLst>
              <a:ext uri="{FF2B5EF4-FFF2-40B4-BE49-F238E27FC236}">
                <a16:creationId xmlns:a16="http://schemas.microsoft.com/office/drawing/2014/main" id="{04E60319-F2B5-475D-88E7-C10239B1FEB7}"/>
              </a:ext>
            </a:extLst>
          </p:cNvPr>
          <p:cNvSpPr/>
          <p:nvPr/>
        </p:nvSpPr>
        <p:spPr>
          <a:xfrm>
            <a:off x="7162800" y="881109"/>
            <a:ext cx="6096000" cy="984885"/>
          </a:xfrm>
          <a:prstGeom prst="rect">
            <a:avLst/>
          </a:prstGeom>
        </p:spPr>
        <p:txBody>
          <a:bodyPr>
            <a:spAutoFit/>
          </a:bodyPr>
          <a:lstStyle/>
          <a:p>
            <a:r>
              <a:rPr lang="en-US" sz="2400" u="sng" dirty="0">
                <a:solidFill>
                  <a:schemeClr val="tx1">
                    <a:lumMod val="85000"/>
                    <a:lumOff val="15000"/>
                  </a:schemeClr>
                </a:solidFill>
                <a:latin typeface="Avenir Next LT Pro" panose="020B0604020202020204"/>
              </a:rPr>
              <a:t>Moderator</a:t>
            </a:r>
          </a:p>
          <a:p>
            <a:pPr>
              <a:spcBef>
                <a:spcPts val="1200"/>
              </a:spcBef>
            </a:pPr>
            <a:r>
              <a:rPr lang="en-US" sz="2400" dirty="0">
                <a:solidFill>
                  <a:schemeClr val="tx1">
                    <a:lumMod val="85000"/>
                    <a:lumOff val="15000"/>
                  </a:schemeClr>
                </a:solidFill>
                <a:latin typeface="Avenir Next LT Pro" panose="020B0604020202020204"/>
              </a:rPr>
              <a:t>Christopher Stief – Fisher Phillips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br>
              <a:rPr lang="en-US" dirty="0"/>
            </a:br>
            <a:r>
              <a:rPr lang="en-US" sz="3800" dirty="0"/>
              <a:t>Return to Work Checklist</a:t>
            </a:r>
            <a:br>
              <a:rPr lang="en-US" dirty="0"/>
            </a:br>
            <a:r>
              <a:rPr lang="en-US" sz="2200" b="1" u="sng" cap="all" dirty="0"/>
              <a:t>Trade Secrets, Non-Competition, and Duty of Loyalty Issues</a:t>
            </a:r>
            <a:br>
              <a:rPr lang="en-US" dirty="0"/>
            </a:br>
            <a:endParaRPr lang="en-US" dirty="0"/>
          </a:p>
        </p:txBody>
      </p:sp>
      <p:sp>
        <p:nvSpPr>
          <p:cNvPr id="7172" name="Content Placeholder 3"/>
          <p:cNvSpPr>
            <a:spLocks noGrp="1"/>
          </p:cNvSpPr>
          <p:nvPr>
            <p:ph idx="1"/>
          </p:nvPr>
        </p:nvSpPr>
        <p:spPr>
          <a:xfrm>
            <a:off x="457199" y="1402897"/>
            <a:ext cx="10983431" cy="4875355"/>
          </a:xfrm>
        </p:spPr>
        <p:txBody>
          <a:bodyPr>
            <a:normAutofit/>
          </a:bodyPr>
          <a:lstStyle/>
          <a:p>
            <a:pPr>
              <a:buFont typeface="Wingdings" panose="05000000000000000000" pitchFamily="2" charset="2"/>
              <a:buChar char="q"/>
            </a:pPr>
            <a:r>
              <a:rPr lang="en-US" sz="2000" b="1" dirty="0"/>
              <a:t> </a:t>
            </a:r>
            <a:r>
              <a:rPr lang="en-US" sz="1800" dirty="0"/>
              <a:t>Ensure that employees who have been let go have returned all confidential information</a:t>
            </a:r>
          </a:p>
          <a:p>
            <a:pPr lvl="0">
              <a:buFont typeface="Wingdings" panose="05000000000000000000" pitchFamily="2" charset="2"/>
              <a:buChar char="q"/>
            </a:pPr>
            <a:r>
              <a:rPr lang="en-US" sz="1800" dirty="0"/>
              <a:t>Determine whether employees who have been let go are working for competitors</a:t>
            </a:r>
          </a:p>
          <a:p>
            <a:pPr lvl="0">
              <a:buFont typeface="Wingdings" panose="05000000000000000000" pitchFamily="2" charset="2"/>
              <a:buChar char="q"/>
            </a:pPr>
            <a:r>
              <a:rPr lang="en-US" sz="1800" dirty="0"/>
              <a:t>Have a protocol in place for remote workers to return all confidential information to company systems, devices, and accounts and then ensure that they have not retained materials on their personal devices and accounts</a:t>
            </a:r>
          </a:p>
          <a:p>
            <a:pPr lvl="0">
              <a:buFont typeface="Wingdings" panose="05000000000000000000" pitchFamily="2" charset="2"/>
              <a:buChar char="q"/>
            </a:pPr>
            <a:r>
              <a:rPr lang="en-US" sz="1800" dirty="0"/>
              <a:t>Be proactive about educating new employees to purge themselves of materials from former employers</a:t>
            </a:r>
          </a:p>
          <a:p>
            <a:pPr lvl="0">
              <a:buFont typeface="Wingdings" panose="05000000000000000000" pitchFamily="2" charset="2"/>
              <a:buChar char="q"/>
            </a:pPr>
            <a:r>
              <a:rPr lang="en-US" sz="1800" dirty="0"/>
              <a:t>Determine whether furloughed employees should sign new restrictive covenants when they return as a condition of restarting work. Very unlikely to be an option in England because unilateral variation impossible and imposition of new terms likely to result in constructive dismissal claim</a:t>
            </a:r>
          </a:p>
          <a:p>
            <a:pPr lvl="0">
              <a:buFont typeface="Wingdings" panose="05000000000000000000" pitchFamily="2" charset="2"/>
              <a:buChar char="q"/>
            </a:pPr>
            <a:r>
              <a:rPr lang="en-US" sz="1800" dirty="0"/>
              <a:t>Assess if employee would get “credit for time served” against the duration of covenant for time out on  furlough In England – no</a:t>
            </a:r>
            <a:endParaRPr lang="en-US" sz="1800" dirty="0">
              <a:highlight>
                <a:srgbClr val="FFFF00"/>
              </a:highlight>
            </a:endParaRP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Employees Who Have Been Let Go</a:t>
            </a:r>
          </a:p>
        </p:txBody>
      </p:sp>
      <p:sp>
        <p:nvSpPr>
          <p:cNvPr id="7172" name="Content Placeholder 3"/>
          <p:cNvSpPr>
            <a:spLocks noGrp="1"/>
          </p:cNvSpPr>
          <p:nvPr>
            <p:ph idx="1"/>
          </p:nvPr>
        </p:nvSpPr>
        <p:spPr>
          <a:xfrm>
            <a:off x="457199" y="1295400"/>
            <a:ext cx="10983431" cy="4982852"/>
          </a:xfrm>
        </p:spPr>
        <p:txBody>
          <a:bodyPr>
            <a:normAutofit/>
          </a:bodyPr>
          <a:lstStyle/>
          <a:p>
            <a:pPr>
              <a:buFont typeface="Wingdings" panose="05000000000000000000" pitchFamily="2" charset="2"/>
              <a:buChar char="q"/>
            </a:pPr>
            <a:r>
              <a:rPr lang="en-US" sz="2400" b="1" dirty="0"/>
              <a:t> </a:t>
            </a:r>
            <a:r>
              <a:rPr lang="en-US" sz="2400" dirty="0"/>
              <a:t>Ensure that employees who are (or have been) let go have returned all confidential information</a:t>
            </a:r>
          </a:p>
          <a:p>
            <a:pPr lvl="1">
              <a:spcBef>
                <a:spcPts val="1200"/>
              </a:spcBef>
              <a:buFont typeface="Wingdings" panose="05000000000000000000" pitchFamily="2" charset="2"/>
              <a:buChar char="Ø"/>
            </a:pPr>
            <a:r>
              <a:rPr lang="en-US" altLang="en-US" sz="2000" dirty="0"/>
              <a:t>“Hard Measures”</a:t>
            </a:r>
          </a:p>
          <a:p>
            <a:pPr lvl="2">
              <a:spcBef>
                <a:spcPts val="1200"/>
              </a:spcBef>
            </a:pPr>
            <a:r>
              <a:rPr lang="en-US" altLang="en-US" dirty="0"/>
              <a:t>Written certification of full return and purge</a:t>
            </a:r>
          </a:p>
          <a:p>
            <a:pPr lvl="2"/>
            <a:r>
              <a:rPr lang="en-US" altLang="en-US" dirty="0"/>
              <a:t>Systems analysis – does it show pattern of downloading or printing?</a:t>
            </a:r>
          </a:p>
          <a:p>
            <a:pPr lvl="2"/>
            <a:r>
              <a:rPr lang="en-US" altLang="en-US" dirty="0"/>
              <a:t>Reminder letter from Legal or HR</a:t>
            </a:r>
          </a:p>
          <a:p>
            <a:pPr lvl="1">
              <a:spcBef>
                <a:spcPts val="1200"/>
              </a:spcBef>
              <a:buFont typeface="Wingdings" panose="05000000000000000000" pitchFamily="2" charset="2"/>
              <a:buChar char="Ø"/>
            </a:pPr>
            <a:r>
              <a:rPr lang="en-US" altLang="en-US" sz="2000" dirty="0"/>
              <a:t>“Soft Measures”</a:t>
            </a:r>
          </a:p>
          <a:p>
            <a:pPr lvl="2">
              <a:spcBef>
                <a:spcPts val="1200"/>
              </a:spcBef>
            </a:pPr>
            <a:r>
              <a:rPr lang="en-US" altLang="en-US" dirty="0"/>
              <a:t>HR or Manager interview employees, if still possible</a:t>
            </a:r>
          </a:p>
          <a:p>
            <a:pPr lvl="2"/>
            <a:r>
              <a:rPr lang="en-US" altLang="en-US" dirty="0"/>
              <a:t>Include data collection/retrieval questions in any exit interviews</a:t>
            </a:r>
          </a:p>
        </p:txBody>
      </p:sp>
    </p:spTree>
    <p:extLst>
      <p:ext uri="{BB962C8B-B14F-4D97-AF65-F5344CB8AC3E}">
        <p14:creationId xmlns:p14="http://schemas.microsoft.com/office/powerpoint/2010/main" val="32970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Employees Who Have Been Let Go</a:t>
            </a:r>
          </a:p>
        </p:txBody>
      </p:sp>
      <p:sp>
        <p:nvSpPr>
          <p:cNvPr id="7172" name="Content Placeholder 3"/>
          <p:cNvSpPr>
            <a:spLocks noGrp="1"/>
          </p:cNvSpPr>
          <p:nvPr>
            <p:ph idx="1"/>
          </p:nvPr>
        </p:nvSpPr>
        <p:spPr>
          <a:xfrm>
            <a:off x="604284" y="1219200"/>
            <a:ext cx="10983431" cy="4656842"/>
          </a:xfrm>
        </p:spPr>
        <p:txBody>
          <a:bodyPr>
            <a:normAutofit/>
          </a:bodyPr>
          <a:lstStyle/>
          <a:p>
            <a:pPr marL="400050" indent="-400050">
              <a:buFont typeface="Wingdings" panose="05000000000000000000" pitchFamily="2" charset="2"/>
              <a:buChar char="q"/>
            </a:pPr>
            <a:r>
              <a:rPr lang="en-US" sz="2400" dirty="0"/>
              <a:t>Ensure that employees who are (or have been) let go have returned all   confidential information</a:t>
            </a:r>
          </a:p>
          <a:p>
            <a:pPr marL="0" indent="0">
              <a:buNone/>
            </a:pPr>
            <a:endParaRPr lang="en-US" sz="2000" dirty="0"/>
          </a:p>
          <a:p>
            <a:pPr marL="0" indent="0">
              <a:buNone/>
            </a:pP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sz="1800" dirty="0">
                <a:latin typeface="Arial" panose="020B0604020202020204" pitchFamily="34" charset="0"/>
                <a:ea typeface="Times New Roman" panose="02020603050405020304" pitchFamily="18" charset="0"/>
                <a:cs typeface="Arial" panose="020B0604020202020204" pitchFamily="34" charset="0"/>
              </a:rPr>
              <a:t>	</a:t>
            </a:r>
            <a:endParaRPr lang="en-US" sz="1800" dirty="0"/>
          </a:p>
          <a:p>
            <a:pPr marL="0" indent="0">
              <a:buNone/>
            </a:pPr>
            <a:endParaRPr lang="en-US" sz="2000" dirty="0"/>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‘Circumstances’ have changed</a:t>
            </a:r>
          </a:p>
          <a:p>
            <a:pPr lvl="1">
              <a:buFont typeface="Wingdings" panose="05000000000000000000" pitchFamily="2" charset="2"/>
              <a:buChar char="Ø"/>
            </a:pPr>
            <a:r>
              <a:rPr lang="en-US" sz="2000" dirty="0"/>
              <a:t>But ‘efforts’ remain crucial</a:t>
            </a:r>
          </a:p>
          <a:p>
            <a:pPr marL="0" indent="0">
              <a:buNone/>
            </a:pPr>
            <a:endParaRPr lang="en-US" sz="1200" dirty="0"/>
          </a:p>
          <a:p>
            <a:pPr marL="0" indent="0">
              <a:buNone/>
            </a:pPr>
            <a:endParaRPr lang="en-US" sz="1200" dirty="0"/>
          </a:p>
        </p:txBody>
      </p:sp>
      <p:sp>
        <p:nvSpPr>
          <p:cNvPr id="6" name="Rectangle 4">
            <a:extLst>
              <a:ext uri="{FF2B5EF4-FFF2-40B4-BE49-F238E27FC236}">
                <a16:creationId xmlns:a16="http://schemas.microsoft.com/office/drawing/2014/main" id="{2CF7C194-86C2-413F-8F22-1DD7D8A7F792}"/>
              </a:ext>
            </a:extLst>
          </p:cNvPr>
          <p:cNvSpPr>
            <a:spLocks noChangeArrowheads="1"/>
          </p:cNvSpPr>
          <p:nvPr/>
        </p:nvSpPr>
        <p:spPr bwMode="auto">
          <a:xfrm>
            <a:off x="1524000" y="151656"/>
            <a:ext cx="4328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hangingPunct="0"/>
            <a:r>
              <a:rPr lang="en-US" altLang="en-US" sz="1000" dirty="0">
                <a:solidFill>
                  <a:srgbClr val="000000"/>
                </a:solidFill>
                <a:ea typeface="Times New Roman" panose="02020603050405020304" pitchFamily="18" charset="0"/>
              </a:rPr>
              <a:t>“</a:t>
            </a:r>
            <a:endParaRPr lang="en-US" altLang="en-US" dirty="0"/>
          </a:p>
        </p:txBody>
      </p:sp>
      <p:sp>
        <p:nvSpPr>
          <p:cNvPr id="7" name="Rectangle 6">
            <a:extLst>
              <a:ext uri="{FF2B5EF4-FFF2-40B4-BE49-F238E27FC236}">
                <a16:creationId xmlns:a16="http://schemas.microsoft.com/office/drawing/2014/main" id="{2095E9C9-F279-4098-84BF-B523F213FACF}"/>
              </a:ext>
            </a:extLst>
          </p:cNvPr>
          <p:cNvSpPr/>
          <p:nvPr/>
        </p:nvSpPr>
        <p:spPr>
          <a:xfrm>
            <a:off x="604284" y="2072165"/>
            <a:ext cx="10439400" cy="2042636"/>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2"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Typical US State Trade Secrets Act and similar US Defend Trade Secrets Act Language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“Information, including a formula, drawing, pattern, compilation including a customer list, program, device, method, technique or process that … </a:t>
            </a:r>
            <a:r>
              <a:rPr lang="en-US" sz="1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 the subject of efforts that are reasonable under the circumstances to maintain its secrecy</a:t>
            </a: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latin typeface="Times New Roman" panose="02020603050405020304" pitchFamily="18" charset="0"/>
                <a:ea typeface="Calibri" panose="020F0502020204030204" pitchFamily="34" charset="0"/>
                <a:cs typeface="Times New Roman" panose="02020603050405020304" pitchFamily="18" charset="0"/>
              </a:rPr>
              <a:t>England &amp; Wales</a:t>
            </a:r>
          </a:p>
          <a:p>
            <a:pPr marL="228600" marR="0" indent="-228600" algn="ctr">
              <a:lnSpc>
                <a:spcPct val="107000"/>
              </a:lnSpc>
              <a:spcBef>
                <a:spcPts val="0"/>
              </a:spcBef>
              <a:spcAft>
                <a:spcPts val="800"/>
              </a:spcAft>
              <a:buAutoNum type="arabicPeriod"/>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Equity –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Faccenda</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Chicken category 3. The “</a:t>
            </a:r>
            <a:r>
              <a:rPr lang="en-US"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secret process</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indent="-228600" algn="ctr">
              <a:lnSpc>
                <a:spcPct val="107000"/>
              </a:lnSpc>
              <a:spcBef>
                <a:spcPts val="0"/>
              </a:spcBef>
              <a:spcAft>
                <a:spcPts val="800"/>
              </a:spcAf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Contract – party autonomy, subject to reasonableness.</a:t>
            </a:r>
          </a:p>
          <a:p>
            <a:pPr marL="228600" marR="0" indent="-228600" algn="ctr">
              <a:lnSpc>
                <a:spcPct val="107000"/>
              </a:lnSpc>
              <a:spcBef>
                <a:spcPts val="0"/>
              </a:spcBef>
              <a:spcAft>
                <a:spcPts val="800"/>
              </a:spcAf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The EU Trade Secrets Directive – Trade Secrets (Enforcement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e.t.c</a:t>
            </a:r>
            <a:r>
              <a:rPr lang="en-US" sz="1200" b="1" dirty="0">
                <a:latin typeface="Times New Roman" panose="02020603050405020304" pitchFamily="18" charset="0"/>
                <a:ea typeface="Calibri" panose="020F0502020204030204" pitchFamily="34" charset="0"/>
                <a:cs typeface="Times New Roman" panose="02020603050405020304" pitchFamily="18" charset="0"/>
              </a:rPr>
              <a:t>) Regulations 2018. Regulation. The “</a:t>
            </a:r>
            <a:r>
              <a:rPr lang="en-US"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Trade Secret</a:t>
            </a:r>
            <a:r>
              <a:rPr lang="en-US" sz="1200" b="1" dirty="0">
                <a:latin typeface="Times New Roman" panose="02020603050405020304" pitchFamily="18" charset="0"/>
                <a:ea typeface="Calibri" panose="020F0502020204030204" pitchFamily="34" charset="0"/>
                <a:cs typeface="Times New Roman" panose="02020603050405020304" pitchFamily="18" charset="0"/>
              </a:rPr>
              <a:t>” (as defined).</a:t>
            </a:r>
          </a:p>
          <a:p>
            <a:pPr marL="228600" marR="0" indent="-228600" algn="ctr">
              <a:lnSpc>
                <a:spcPct val="107000"/>
              </a:lnSpc>
              <a:spcBef>
                <a:spcPts val="0"/>
              </a:spcBef>
              <a:spcAft>
                <a:spcPts val="800"/>
              </a:spcAf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Databases – Copyright and Rights in Databases Regulations 1997.</a:t>
            </a:r>
          </a:p>
        </p:txBody>
      </p:sp>
    </p:spTree>
    <p:extLst>
      <p:ext uri="{BB962C8B-B14F-4D97-AF65-F5344CB8AC3E}">
        <p14:creationId xmlns:p14="http://schemas.microsoft.com/office/powerpoint/2010/main" val="200768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Employees Who Have Been Let Go</a:t>
            </a:r>
          </a:p>
        </p:txBody>
      </p:sp>
      <p:sp>
        <p:nvSpPr>
          <p:cNvPr id="7172" name="Content Placeholder 3"/>
          <p:cNvSpPr>
            <a:spLocks noGrp="1"/>
          </p:cNvSpPr>
          <p:nvPr>
            <p:ph idx="1"/>
          </p:nvPr>
        </p:nvSpPr>
        <p:spPr>
          <a:xfrm>
            <a:off x="604284" y="1295400"/>
            <a:ext cx="10983431" cy="4656842"/>
          </a:xfrm>
        </p:spPr>
        <p:txBody>
          <a:bodyPr>
            <a:normAutofit/>
          </a:bodyPr>
          <a:lstStyle/>
          <a:p>
            <a:pPr marL="342900" indent="-342900">
              <a:buFont typeface="Wingdings" panose="05000000000000000000" pitchFamily="2" charset="2"/>
              <a:buChar char="q"/>
            </a:pPr>
            <a:r>
              <a:rPr lang="en-US" sz="1900" dirty="0"/>
              <a:t>Determine whether employees who are (or have been) let go are working for competitors</a:t>
            </a:r>
          </a:p>
          <a:p>
            <a:pPr lvl="1">
              <a:buFont typeface="Wingdings" panose="05000000000000000000" pitchFamily="2" charset="2"/>
              <a:buChar char="Ø"/>
            </a:pPr>
            <a:r>
              <a:rPr lang="en-US" altLang="en-US" sz="1900" dirty="0"/>
              <a:t>Create procedures to systematically check for new employment locations of company ‘alumni’</a:t>
            </a:r>
          </a:p>
          <a:p>
            <a:pPr lvl="1">
              <a:buFont typeface="Wingdings" panose="05000000000000000000" pitchFamily="2" charset="2"/>
              <a:buChar char="Ø"/>
            </a:pPr>
            <a:r>
              <a:rPr lang="en-US" altLang="en-US" sz="1900" dirty="0"/>
              <a:t>If contract contains compulsory disclosure provisions in respect of offers of new employment, enforce</a:t>
            </a:r>
          </a:p>
          <a:p>
            <a:pPr lvl="1">
              <a:buFont typeface="Wingdings" panose="05000000000000000000" pitchFamily="2" charset="2"/>
              <a:buChar char="Ø"/>
            </a:pPr>
            <a:r>
              <a:rPr lang="en-US" altLang="en-US" sz="1900" dirty="0"/>
              <a:t>Determine who ‘owns’ this project?  Business unit? HR?  Legal? </a:t>
            </a:r>
          </a:p>
          <a:p>
            <a:pPr lvl="1">
              <a:buFont typeface="Wingdings" panose="05000000000000000000" pitchFamily="2" charset="2"/>
              <a:buChar char="Ø"/>
            </a:pPr>
            <a:r>
              <a:rPr lang="en-US" altLang="en-US" sz="1900" dirty="0"/>
              <a:t>Assess enforceability of covenant following involuntary termination</a:t>
            </a:r>
          </a:p>
          <a:p>
            <a:pPr lvl="2"/>
            <a:r>
              <a:rPr lang="en-US" altLang="en-US" sz="1900" dirty="0"/>
              <a:t>Absent constructive dismissal, no issues with enforcement in England</a:t>
            </a:r>
          </a:p>
          <a:p>
            <a:pPr lvl="2"/>
            <a:r>
              <a:rPr lang="en-US" altLang="en-US" sz="1900" dirty="0"/>
              <a:t>Impact of termination varies by jurisdiction under pre-COVID law</a:t>
            </a:r>
          </a:p>
          <a:p>
            <a:pPr lvl="2"/>
            <a:r>
              <a:rPr lang="en-US" altLang="en-US" sz="1900" dirty="0"/>
              <a:t>Does COVID context make a difference?</a:t>
            </a:r>
          </a:p>
        </p:txBody>
      </p:sp>
    </p:spTree>
    <p:extLst>
      <p:ext uri="{BB962C8B-B14F-4D97-AF65-F5344CB8AC3E}">
        <p14:creationId xmlns:p14="http://schemas.microsoft.com/office/powerpoint/2010/main" val="23425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Employees Coming Back to Workplace</a:t>
            </a:r>
          </a:p>
        </p:txBody>
      </p:sp>
      <p:sp>
        <p:nvSpPr>
          <p:cNvPr id="7172" name="Content Placeholder 3"/>
          <p:cNvSpPr>
            <a:spLocks noGrp="1"/>
          </p:cNvSpPr>
          <p:nvPr>
            <p:ph idx="1"/>
          </p:nvPr>
        </p:nvSpPr>
        <p:spPr>
          <a:xfrm>
            <a:off x="457199" y="1295400"/>
            <a:ext cx="10983431" cy="4656842"/>
          </a:xfrm>
        </p:spPr>
        <p:txBody>
          <a:bodyPr>
            <a:normAutofit/>
          </a:bodyPr>
          <a:lstStyle/>
          <a:p>
            <a:pPr marL="342900" lvl="0" indent="-342900">
              <a:buFont typeface="Wingdings" panose="05000000000000000000" pitchFamily="2" charset="2"/>
              <a:buChar char="q"/>
            </a:pPr>
            <a:r>
              <a:rPr lang="en-US" sz="2400" dirty="0"/>
              <a:t>Have a protocol in place for remote workers to return all confidential information to company systems, devices, and accounts and then ensure that employees have not retained materials on their personal devices and accounts</a:t>
            </a:r>
          </a:p>
          <a:p>
            <a:pPr lvl="1">
              <a:buFont typeface="Wingdings" panose="05000000000000000000" pitchFamily="2" charset="2"/>
              <a:buChar char="Ø"/>
            </a:pPr>
            <a:r>
              <a:rPr lang="en-US" altLang="en-US" sz="2000" dirty="0"/>
              <a:t>Have all returning employees sign a Certification form</a:t>
            </a:r>
          </a:p>
          <a:p>
            <a:pPr lvl="2"/>
            <a:r>
              <a:rPr lang="en-US" altLang="en-US" dirty="0"/>
              <a:t>No company data remaining on any personal device</a:t>
            </a:r>
          </a:p>
          <a:p>
            <a:pPr lvl="2"/>
            <a:r>
              <a:rPr lang="en-US" altLang="en-US" dirty="0"/>
              <a:t>No company data in personal email accounts or cloud storage accounts</a:t>
            </a:r>
          </a:p>
          <a:p>
            <a:pPr lvl="2"/>
            <a:r>
              <a:rPr lang="en-US" altLang="en-US" dirty="0"/>
              <a:t>No company documents or info remaining at home</a:t>
            </a:r>
          </a:p>
          <a:p>
            <a:pPr lvl="1">
              <a:buFont typeface="Wingdings" panose="05000000000000000000" pitchFamily="2" charset="2"/>
              <a:buChar char="Ø"/>
            </a:pPr>
            <a:r>
              <a:rPr lang="en-US" altLang="en-US" sz="2000" dirty="0"/>
              <a:t>IT do (random?) system checks for concerning patterns of printing, downloading or accessing information </a:t>
            </a:r>
          </a:p>
        </p:txBody>
      </p:sp>
    </p:spTree>
    <p:extLst>
      <p:ext uri="{BB962C8B-B14F-4D97-AF65-F5344CB8AC3E}">
        <p14:creationId xmlns:p14="http://schemas.microsoft.com/office/powerpoint/2010/main" val="241739138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 F P ! 3 8 1 5 3 2 2 9 . 5 < / d o c u m e n t i d >  
     < s e n d e r i d > C S T I E F < / s e n d e r i d >  
     < s e n d e r e m a i l > C S T I E F @ F I S H E R P H I L L I P S . C O M < / s e n d e r e m a i l >  
     < l a s t m o d i f i e d > 2 0 2 0 - 0 7 - 1 4 T 1 9 : 2 0 : 1 8 . 0 0 0 0 0 0 0 - 0 4 : 0 0 < / l a s t m o d i f i e d >  
     < d a t a b a s e > F P < / d a t a b a s e >  
 < / p r o p e r t i e s > 
</file>

<file path=docProps/app.xml><?xml version="1.0" encoding="utf-8"?>
<Properties xmlns="http://schemas.openxmlformats.org/officeDocument/2006/extended-properties" xmlns:vt="http://schemas.openxmlformats.org/officeDocument/2006/docPropsVTypes">
  <Template/>
  <TotalTime>1458</TotalTime>
  <Words>1251</Words>
  <Application>Microsoft Office PowerPoint</Application>
  <PresentationFormat>Widescreen</PresentationFormat>
  <Paragraphs>166</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 Next LT Pro</vt:lpstr>
      <vt:lpstr>Calibri</vt:lpstr>
      <vt:lpstr>Courier New</vt:lpstr>
      <vt:lpstr>High Tower Text</vt:lpstr>
      <vt:lpstr>Times New Roman</vt:lpstr>
      <vt:lpstr>Wingdings</vt:lpstr>
      <vt:lpstr>2_Office Theme</vt:lpstr>
      <vt:lpstr> International Restrictive Covenants &amp; Confidential Information Issues for Multinational Employers &amp; Senior Executives </vt:lpstr>
      <vt:lpstr>TRADE SECRET PROTECTION IN THE “NEW NORMAL”</vt:lpstr>
      <vt:lpstr>TRADE SECRET PROTECTION IN THE “NEW NORMAL”</vt:lpstr>
      <vt:lpstr>Today’s Speakers</vt:lpstr>
      <vt:lpstr> Return to Work Checklist Trade Secrets, Non-Competition, and Duty of Loyalty Issues </vt:lpstr>
      <vt:lpstr>Employees Who Have Been Let Go</vt:lpstr>
      <vt:lpstr>Employees Who Have Been Let Go</vt:lpstr>
      <vt:lpstr>Employees Who Have Been Let Go</vt:lpstr>
      <vt:lpstr>Employees Coming Back to Workplace</vt:lpstr>
      <vt:lpstr>Furloughed Employees Coming Back to Workplace</vt:lpstr>
      <vt:lpstr>Furloughed Employees Coming Back to Workplace</vt:lpstr>
      <vt:lpstr>Furloughed Employees Leaving the Company</vt:lpstr>
      <vt:lpstr>Hiring New People Who Have Been Working from Home for a Competitor</vt:lpstr>
      <vt:lpstr>Litigation – The English Law Perspective</vt:lpstr>
      <vt:lpstr>Litigation – The US Law Perspective</vt:lpstr>
      <vt:lpstr>Questions? Want to Talk More? Contact Us</vt:lpstr>
      <vt:lpstr>UP NEXT</vt:lpstr>
      <vt:lpstr>MARK YOUR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Stief, Christopher</cp:lastModifiedBy>
  <cp:revision>61</cp:revision>
  <dcterms:modified xsi:type="dcterms:W3CDTF">2020-07-14T23:20:18Z</dcterms:modified>
</cp:coreProperties>
</file>